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0" r:id="rId4"/>
    <p:sldMasterId id="2147483728" r:id="rId5"/>
    <p:sldMasterId id="2147483752" r:id="rId6"/>
    <p:sldMasterId id="2147483759" r:id="rId7"/>
  </p:sldMasterIdLst>
  <p:notesMasterIdLst>
    <p:notesMasterId r:id="rId64"/>
  </p:notesMasterIdLst>
  <p:handoutMasterIdLst>
    <p:handoutMasterId r:id="rId65"/>
  </p:handoutMasterIdLst>
  <p:sldIdLst>
    <p:sldId id="260" r:id="rId8"/>
    <p:sldId id="539" r:id="rId9"/>
    <p:sldId id="540" r:id="rId10"/>
    <p:sldId id="482" r:id="rId11"/>
    <p:sldId id="486" r:id="rId12"/>
    <p:sldId id="487" r:id="rId13"/>
    <p:sldId id="488" r:id="rId14"/>
    <p:sldId id="489" r:id="rId15"/>
    <p:sldId id="490" r:id="rId16"/>
    <p:sldId id="493" r:id="rId17"/>
    <p:sldId id="491" r:id="rId18"/>
    <p:sldId id="494" r:id="rId19"/>
    <p:sldId id="517" r:id="rId20"/>
    <p:sldId id="492" r:id="rId21"/>
    <p:sldId id="483" r:id="rId22"/>
    <p:sldId id="495" r:id="rId23"/>
    <p:sldId id="500" r:id="rId24"/>
    <p:sldId id="496" r:id="rId25"/>
    <p:sldId id="498" r:id="rId26"/>
    <p:sldId id="501" r:id="rId27"/>
    <p:sldId id="499" r:id="rId28"/>
    <p:sldId id="497" r:id="rId29"/>
    <p:sldId id="505" r:id="rId30"/>
    <p:sldId id="506" r:id="rId31"/>
    <p:sldId id="507" r:id="rId32"/>
    <p:sldId id="510" r:id="rId33"/>
    <p:sldId id="512" r:id="rId34"/>
    <p:sldId id="511" r:id="rId35"/>
    <p:sldId id="516" r:id="rId36"/>
    <p:sldId id="518" r:id="rId37"/>
    <p:sldId id="509" r:id="rId38"/>
    <p:sldId id="513" r:id="rId39"/>
    <p:sldId id="515" r:id="rId40"/>
    <p:sldId id="514" r:id="rId41"/>
    <p:sldId id="502" r:id="rId42"/>
    <p:sldId id="503" r:id="rId43"/>
    <p:sldId id="525" r:id="rId44"/>
    <p:sldId id="524" r:id="rId45"/>
    <p:sldId id="522" r:id="rId46"/>
    <p:sldId id="523" r:id="rId47"/>
    <p:sldId id="526" r:id="rId48"/>
    <p:sldId id="519" r:id="rId49"/>
    <p:sldId id="520" r:id="rId50"/>
    <p:sldId id="532" r:id="rId51"/>
    <p:sldId id="530" r:id="rId52"/>
    <p:sldId id="531" r:id="rId53"/>
    <p:sldId id="521" r:id="rId54"/>
    <p:sldId id="533" r:id="rId55"/>
    <p:sldId id="527" r:id="rId56"/>
    <p:sldId id="528" r:id="rId57"/>
    <p:sldId id="529" r:id="rId58"/>
    <p:sldId id="535" r:id="rId59"/>
    <p:sldId id="534" r:id="rId60"/>
    <p:sldId id="536" r:id="rId61"/>
    <p:sldId id="537" r:id="rId62"/>
    <p:sldId id="538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6" userDrawn="1">
          <p15:clr>
            <a:srgbClr val="A4A3A4"/>
          </p15:clr>
        </p15:guide>
        <p15:guide id="2" orient="horz" pos="3889" userDrawn="1">
          <p15:clr>
            <a:srgbClr val="A4A3A4"/>
          </p15:clr>
        </p15:guide>
        <p15:guide id="3" orient="horz" pos="2381" userDrawn="1">
          <p15:clr>
            <a:srgbClr val="A4A3A4"/>
          </p15:clr>
        </p15:guide>
        <p15:guide id="4" orient="horz" pos="1622" userDrawn="1">
          <p15:clr>
            <a:srgbClr val="A4A3A4"/>
          </p15:clr>
        </p15:guide>
        <p15:guide id="5" orient="horz" pos="3138" userDrawn="1">
          <p15:clr>
            <a:srgbClr val="A4A3A4"/>
          </p15:clr>
        </p15:guide>
        <p15:guide id="6" pos="2880" userDrawn="1">
          <p15:clr>
            <a:srgbClr val="A4A3A4"/>
          </p15:clr>
        </p15:guide>
        <p15:guide id="7" pos="287" userDrawn="1">
          <p15:clr>
            <a:srgbClr val="A4A3A4"/>
          </p15:clr>
        </p15:guide>
        <p15:guide id="8" pos="5473" userDrawn="1">
          <p15:clr>
            <a:srgbClr val="A4A3A4"/>
          </p15:clr>
        </p15:guide>
        <p15:guide id="9" pos="1586" userDrawn="1">
          <p15:clr>
            <a:srgbClr val="A4A3A4"/>
          </p15:clr>
        </p15:guide>
        <p15:guide id="10" pos="41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3333FF"/>
    <a:srgbClr val="008000"/>
    <a:srgbClr val="CC7022"/>
    <a:srgbClr val="D27122"/>
    <a:srgbClr val="CE5F20"/>
    <a:srgbClr val="822C1F"/>
    <a:srgbClr val="DF9423"/>
    <a:srgbClr val="BA5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6" autoAdjust="0"/>
    <p:restoredTop sz="94660"/>
  </p:normalViewPr>
  <p:slideViewPr>
    <p:cSldViewPr snapToGrid="0">
      <p:cViewPr varScale="1">
        <p:scale>
          <a:sx n="64" d="100"/>
          <a:sy n="64" d="100"/>
        </p:scale>
        <p:origin x="1368" y="40"/>
      </p:cViewPr>
      <p:guideLst>
        <p:guide orient="horz" pos="866"/>
        <p:guide orient="horz" pos="3889"/>
        <p:guide orient="horz" pos="2381"/>
        <p:guide orient="horz" pos="1622"/>
        <p:guide orient="horz" pos="3138"/>
        <p:guide pos="2880"/>
        <p:guide pos="287"/>
        <p:guide pos="5473"/>
        <p:guide pos="1586"/>
        <p:guide pos="417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\Dropbox\PNNL_Projects\Paper2Figs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\Dropbox\PNNL_Projects\Paper2Figs3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\Dropbox\PNNL_Projects\Paper2Figs3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\Dropbox\PNNL_Projects\Paper2Figs3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\Dropbox\PNNL_Projects\Paper2Figs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\Dropbox\PNNL_Projects\Paper2Figs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\Dropbox\PNNL_Projects\Paper2Figs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\Dropbox\PNNL_Projects\Paper2Figs3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\Dropbox\PNNL_Projects\Paper2Figs3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\Dropbox\PNNL_Projects\Paper2Figs3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\Dropbox\PNNL_Projects\Paper2Figs3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\Dropbox\PNNL_Projects\Paper2Figs3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Tox21 Performance</a:t>
            </a:r>
          </a:p>
          <a:p>
            <a:pPr>
              <a:defRPr sz="2000"/>
            </a:pPr>
            <a:r>
              <a:rPr lang="en-US" sz="2000" b="1" dirty="0"/>
              <a:t>(</a:t>
            </a:r>
            <a:r>
              <a:rPr lang="en-US" sz="2000" b="1" i="1" dirty="0"/>
              <a:t>AUC:</a:t>
            </a:r>
            <a:r>
              <a:rPr lang="en-US" sz="2000" b="1" i="1" baseline="0" dirty="0"/>
              <a:t> </a:t>
            </a:r>
            <a:r>
              <a:rPr lang="en-US" sz="2000" b="1" i="1" dirty="0"/>
              <a:t>Higher is</a:t>
            </a:r>
            <a:r>
              <a:rPr lang="en-US" sz="2000" b="1" i="1" baseline="0" dirty="0"/>
              <a:t> Better</a:t>
            </a:r>
            <a:r>
              <a:rPr lang="en-US" sz="2000" b="1" baseline="0" dirty="0"/>
              <a:t>)</a:t>
            </a:r>
            <a:endParaRPr lang="en-US" sz="20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'Tox21_All (2)'!$A$2</c:f>
              <c:strCache>
                <c:ptCount val="1"/>
                <c:pt idx="0">
                  <c:v>MLP DNN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'Tox21_All (2)'!$C$1:$D$1</c:f>
              <c:strCache>
                <c:ptCount val="2"/>
                <c:pt idx="0">
                  <c:v>Val_AUC</c:v>
                </c:pt>
                <c:pt idx="1">
                  <c:v>Test_AUC</c:v>
                </c:pt>
              </c:strCache>
            </c:strRef>
          </c:cat>
          <c:val>
            <c:numRef>
              <c:f>'Tox21_All (2)'!$C$2:$D$2</c:f>
              <c:numCache>
                <c:formatCode>0.000</c:formatCode>
                <c:ptCount val="2"/>
                <c:pt idx="0">
                  <c:v>0.77700000000000002</c:v>
                </c:pt>
                <c:pt idx="1">
                  <c:v>0.79900000000000004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0D-471F-AEDF-B0607B71DB35}"/>
            </c:ext>
          </c:extLst>
        </c:ser>
        <c:ser>
          <c:idx val="2"/>
          <c:order val="2"/>
          <c:tx>
            <c:strRef>
              <c:f>'Tox21_All (2)'!$A$4</c:f>
              <c:strCache>
                <c:ptCount val="1"/>
                <c:pt idx="0">
                  <c:v>Chemception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'Tox21_All (2)'!$C$1:$D$1</c:f>
              <c:strCache>
                <c:ptCount val="2"/>
                <c:pt idx="0">
                  <c:v>Val_AUC</c:v>
                </c:pt>
                <c:pt idx="1">
                  <c:v>Test_AUC</c:v>
                </c:pt>
              </c:strCache>
            </c:strRef>
          </c:cat>
          <c:val>
            <c:numRef>
              <c:f>'Tox21_All (2)'!$C$4:$D$4</c:f>
              <c:numCache>
                <c:formatCode>0.000</c:formatCode>
                <c:ptCount val="2"/>
                <c:pt idx="0">
                  <c:v>0.76800000000000002</c:v>
                </c:pt>
                <c:pt idx="1">
                  <c:v>0.77300000000000002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0D-471F-AEDF-B0607B71DB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66390208"/>
        <c:axId val="1266379872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'Tox21_All (2)'!$A$3</c15:sqref>
                        </c15:formulaRef>
                      </c:ext>
                    </c:extLst>
                    <c:strCache>
                      <c:ptCount val="1"/>
                      <c:pt idx="0">
                        <c:v>ConvGraph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'Tox21_All (2)'!$C$1:$D$1</c15:sqref>
                        </c15:formulaRef>
                      </c:ext>
                    </c:extLst>
                    <c:strCache>
                      <c:ptCount val="2"/>
                      <c:pt idx="0">
                        <c:v>Val_AUC</c:v>
                      </c:pt>
                      <c:pt idx="1">
                        <c:v>Test_AUC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'Tox21_All (2)'!$C$3:$D$3</c15:sqref>
                        </c15:formulaRef>
                      </c:ext>
                    </c:extLst>
                    <c:numCache>
                      <c:formatCode>0.000</c:formatCode>
                      <c:ptCount val="2"/>
                      <c:pt idx="0">
                        <c:v>0.81100000000000005</c:v>
                      </c:pt>
                      <c:pt idx="1">
                        <c:v>0.84799999999999998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270D-471F-AEDF-B0607B71DB35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'Tox21_All (2)'!$A$5</c15:sqref>
                        </c15:formulaRef>
                      </c:ext>
                    </c:extLst>
                    <c:strCache>
                      <c:ptCount val="1"/>
                      <c:pt idx="0">
                        <c:v>AugChemception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'Tox21_All (2)'!$C$1:$D$1</c15:sqref>
                        </c15:formulaRef>
                      </c:ext>
                    </c:extLst>
                    <c:strCache>
                      <c:ptCount val="2"/>
                      <c:pt idx="0">
                        <c:v>Val_AUC</c:v>
                      </c:pt>
                      <c:pt idx="1">
                        <c:v>Test_AUC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'Tox21_All (2)'!$C$5:$D$5</c15:sqref>
                        </c15:formulaRef>
                      </c:ext>
                    </c:extLst>
                    <c:numCache>
                      <c:formatCode>0.000</c:formatCode>
                      <c:ptCount val="2"/>
                      <c:pt idx="0">
                        <c:v>0.79600000000000004</c:v>
                      </c:pt>
                      <c:pt idx="1">
                        <c:v>0.79800000000000004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270D-471F-AEDF-B0607B71DB35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'Tox21_All (2)'!$A$6</c15:sqref>
                        </c15:formulaRef>
                      </c:ext>
                    </c:extLst>
                    <c:strCache>
                      <c:ptCount val="1"/>
                      <c:pt idx="0">
                        <c:v>ChemNet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'Tox21_All (2)'!$C$1:$D$1</c15:sqref>
                        </c15:formulaRef>
                      </c:ext>
                    </c:extLst>
                    <c:strCache>
                      <c:ptCount val="2"/>
                      <c:pt idx="0">
                        <c:v>Val_AUC</c:v>
                      </c:pt>
                      <c:pt idx="1">
                        <c:v>Test_AUC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'Tox21_All (2)'!$C$6:$D$6</c15:sqref>
                        </c15:formulaRef>
                      </c:ext>
                    </c:extLst>
                    <c:numCache>
                      <c:formatCode>0.000</c:formatCode>
                      <c:ptCount val="2"/>
                      <c:pt idx="0">
                        <c:v>0.81083333333333296</c:v>
                      </c:pt>
                      <c:pt idx="1">
                        <c:v>0.82099999999999995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270D-471F-AEDF-B0607B71DB35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'Tox21_All (2)'!$A$7</c15:sqref>
                        </c15:formulaRef>
                      </c:ext>
                    </c:extLst>
                    <c:strCache>
                      <c:ptCount val="1"/>
                      <c:pt idx="0">
                        <c:v>SMILES2Vec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'Tox21_All (2)'!$C$1:$D$1</c15:sqref>
                        </c15:formulaRef>
                      </c:ext>
                    </c:extLst>
                    <c:strCache>
                      <c:ptCount val="2"/>
                      <c:pt idx="0">
                        <c:v>Val_AUC</c:v>
                      </c:pt>
                      <c:pt idx="1">
                        <c:v>Test_AUC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'Tox21_All (2)'!$C$7:$D$7</c15:sqref>
                        </c15:formulaRef>
                      </c:ext>
                    </c:extLst>
                    <c:numCache>
                      <c:formatCode>0.000</c:formatCode>
                      <c:ptCount val="2"/>
                      <c:pt idx="0">
                        <c:v>0.79900000000000004</c:v>
                      </c:pt>
                      <c:pt idx="1">
                        <c:v>0.79500000000000004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270D-471F-AEDF-B0607B71DB35}"/>
                  </c:ext>
                </c:extLst>
              </c15:ser>
            </c15:filteredBarSeries>
          </c:ext>
        </c:extLst>
      </c:barChart>
      <c:catAx>
        <c:axId val="1266390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6379872"/>
        <c:crosses val="autoZero"/>
        <c:auto val="1"/>
        <c:lblAlgn val="ctr"/>
        <c:lblOffset val="100"/>
        <c:noMultiLvlLbl val="0"/>
      </c:catAx>
      <c:valAx>
        <c:axId val="1266379872"/>
        <c:scaling>
          <c:orientation val="minMax"/>
          <c:max val="0.85000000000000009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6390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Tox21 Performance</a:t>
            </a:r>
          </a:p>
          <a:p>
            <a:pPr>
              <a:defRPr sz="2000"/>
            </a:pPr>
            <a:r>
              <a:rPr lang="en-US" sz="2000" b="1" dirty="0"/>
              <a:t>(</a:t>
            </a:r>
            <a:r>
              <a:rPr lang="en-US" sz="2000" b="1" i="1" dirty="0"/>
              <a:t>AUC:</a:t>
            </a:r>
            <a:r>
              <a:rPr lang="en-US" sz="2000" b="1" i="1" baseline="0" dirty="0"/>
              <a:t> </a:t>
            </a:r>
            <a:r>
              <a:rPr lang="en-US" sz="2000" b="1" i="1" dirty="0"/>
              <a:t>Higher is</a:t>
            </a:r>
            <a:r>
              <a:rPr lang="en-US" sz="2000" b="1" i="1" baseline="0" dirty="0"/>
              <a:t> Better</a:t>
            </a:r>
            <a:r>
              <a:rPr lang="en-US" sz="2000" b="1" baseline="0" dirty="0"/>
              <a:t>)</a:t>
            </a:r>
            <a:endParaRPr lang="en-US" sz="20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'Tox21_All (2)'!$A$2</c:f>
              <c:strCache>
                <c:ptCount val="1"/>
                <c:pt idx="0">
                  <c:v>MLP DNN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'Tox21_All (2)'!$C$1:$D$1</c:f>
              <c:strCache>
                <c:ptCount val="2"/>
                <c:pt idx="0">
                  <c:v>Val_AUC</c:v>
                </c:pt>
                <c:pt idx="1">
                  <c:v>Test_AUC</c:v>
                </c:pt>
              </c:strCache>
            </c:strRef>
          </c:cat>
          <c:val>
            <c:numRef>
              <c:f>'Tox21_All (2)'!$C$2:$D$2</c:f>
              <c:numCache>
                <c:formatCode>0.000</c:formatCode>
                <c:ptCount val="2"/>
                <c:pt idx="0">
                  <c:v>0.77700000000000002</c:v>
                </c:pt>
                <c:pt idx="1">
                  <c:v>0.79900000000000004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4-47DC-89CD-9700C6CB0E4D}"/>
            </c:ext>
          </c:extLst>
        </c:ser>
        <c:ser>
          <c:idx val="2"/>
          <c:order val="2"/>
          <c:tx>
            <c:strRef>
              <c:f>'Tox21_All (2)'!$A$4</c:f>
              <c:strCache>
                <c:ptCount val="1"/>
                <c:pt idx="0">
                  <c:v>Chemception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'Tox21_All (2)'!$C$1:$D$1</c:f>
              <c:strCache>
                <c:ptCount val="2"/>
                <c:pt idx="0">
                  <c:v>Val_AUC</c:v>
                </c:pt>
                <c:pt idx="1">
                  <c:v>Test_AUC</c:v>
                </c:pt>
              </c:strCache>
            </c:strRef>
          </c:cat>
          <c:val>
            <c:numRef>
              <c:f>'Tox21_All (2)'!$C$4:$D$4</c:f>
              <c:numCache>
                <c:formatCode>0.000</c:formatCode>
                <c:ptCount val="2"/>
                <c:pt idx="0">
                  <c:v>0.76800000000000002</c:v>
                </c:pt>
                <c:pt idx="1">
                  <c:v>0.77300000000000002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4-47DC-89CD-9700C6CB0E4D}"/>
            </c:ext>
          </c:extLst>
        </c:ser>
        <c:ser>
          <c:idx val="3"/>
          <c:order val="3"/>
          <c:tx>
            <c:strRef>
              <c:f>'Tox21_All (2)'!$A$5</c:f>
              <c:strCache>
                <c:ptCount val="1"/>
                <c:pt idx="0">
                  <c:v>AugChemception</c:v>
                </c:pt>
              </c:strCache>
              <c:extLst xmlns:c15="http://schemas.microsoft.com/office/drawing/2012/chart"/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'Tox21_All (2)'!$C$1:$D$1</c:f>
              <c:strCache>
                <c:ptCount val="2"/>
                <c:pt idx="0">
                  <c:v>Val_AUC</c:v>
                </c:pt>
                <c:pt idx="1">
                  <c:v>Test_AUC</c:v>
                </c:pt>
              </c:strCache>
              <c:extLst xmlns:c15="http://schemas.microsoft.com/office/drawing/2012/chart"/>
            </c:strRef>
          </c:cat>
          <c:val>
            <c:numRef>
              <c:f>'Tox21_All (2)'!$C$5:$D$5</c:f>
              <c:numCache>
                <c:formatCode>0.000</c:formatCode>
                <c:ptCount val="2"/>
                <c:pt idx="0">
                  <c:v>0.79600000000000004</c:v>
                </c:pt>
                <c:pt idx="1">
                  <c:v>0.79800000000000004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2-9924-47DC-89CD-9700C6CB0E4D}"/>
            </c:ext>
          </c:extLst>
        </c:ser>
        <c:ser>
          <c:idx val="4"/>
          <c:order val="4"/>
          <c:tx>
            <c:strRef>
              <c:f>'Tox21_All (2)'!$A$6</c:f>
              <c:strCache>
                <c:ptCount val="1"/>
                <c:pt idx="0">
                  <c:v>ChemNet</c:v>
                </c:pt>
              </c:strCache>
              <c:extLst xmlns:c15="http://schemas.microsoft.com/office/drawing/2012/chart"/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'Tox21_All (2)'!$C$1:$D$1</c:f>
              <c:strCache>
                <c:ptCount val="2"/>
                <c:pt idx="0">
                  <c:v>Val_AUC</c:v>
                </c:pt>
                <c:pt idx="1">
                  <c:v>Test_AUC</c:v>
                </c:pt>
              </c:strCache>
              <c:extLst xmlns:c15="http://schemas.microsoft.com/office/drawing/2012/chart"/>
            </c:strRef>
          </c:cat>
          <c:val>
            <c:numRef>
              <c:f>'Tox21_All (2)'!$C$6:$D$6</c:f>
              <c:numCache>
                <c:formatCode>0.000</c:formatCode>
                <c:ptCount val="2"/>
                <c:pt idx="0">
                  <c:v>0.81083333333333296</c:v>
                </c:pt>
                <c:pt idx="1">
                  <c:v>0.82099999999999995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3-9924-47DC-89CD-9700C6CB0E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41805648"/>
        <c:axId val="1341810544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'Tox21_All (2)'!$A$3</c15:sqref>
                        </c15:formulaRef>
                      </c:ext>
                    </c:extLst>
                    <c:strCache>
                      <c:ptCount val="1"/>
                      <c:pt idx="0">
                        <c:v>ConvGraph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'Tox21_All (2)'!$C$1:$D$1</c15:sqref>
                        </c15:formulaRef>
                      </c:ext>
                    </c:extLst>
                    <c:strCache>
                      <c:ptCount val="2"/>
                      <c:pt idx="0">
                        <c:v>Val_AUC</c:v>
                      </c:pt>
                      <c:pt idx="1">
                        <c:v>Test_AUC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'Tox21_All (2)'!$C$3:$D$3</c15:sqref>
                        </c15:formulaRef>
                      </c:ext>
                    </c:extLst>
                    <c:numCache>
                      <c:formatCode>0.000</c:formatCode>
                      <c:ptCount val="2"/>
                      <c:pt idx="0">
                        <c:v>0.81100000000000005</c:v>
                      </c:pt>
                      <c:pt idx="1">
                        <c:v>0.84799999999999998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9924-47DC-89CD-9700C6CB0E4D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'Tox21_All (2)'!$A$7</c15:sqref>
                        </c15:formulaRef>
                      </c:ext>
                    </c:extLst>
                    <c:strCache>
                      <c:ptCount val="1"/>
                      <c:pt idx="0">
                        <c:v>SMILES2Vec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'Tox21_All (2)'!$C$1:$D$1</c15:sqref>
                        </c15:formulaRef>
                      </c:ext>
                    </c:extLst>
                    <c:strCache>
                      <c:ptCount val="2"/>
                      <c:pt idx="0">
                        <c:v>Val_AUC</c:v>
                      </c:pt>
                      <c:pt idx="1">
                        <c:v>Test_AUC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'Tox21_All (2)'!$C$7:$D$7</c15:sqref>
                        </c15:formulaRef>
                      </c:ext>
                    </c:extLst>
                    <c:numCache>
                      <c:formatCode>0.000</c:formatCode>
                      <c:ptCount val="2"/>
                      <c:pt idx="0">
                        <c:v>0.79900000000000004</c:v>
                      </c:pt>
                      <c:pt idx="1">
                        <c:v>0.79500000000000004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9924-47DC-89CD-9700C6CB0E4D}"/>
                  </c:ext>
                </c:extLst>
              </c15:ser>
            </c15:filteredBarSeries>
          </c:ext>
        </c:extLst>
      </c:barChart>
      <c:catAx>
        <c:axId val="1341805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1810544"/>
        <c:crosses val="autoZero"/>
        <c:auto val="1"/>
        <c:lblAlgn val="ctr"/>
        <c:lblOffset val="100"/>
        <c:noMultiLvlLbl val="0"/>
      </c:catAx>
      <c:valAx>
        <c:axId val="1341810544"/>
        <c:scaling>
          <c:orientation val="minMax"/>
          <c:max val="0.85000000000000009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1805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HIV Activity </a:t>
            </a:r>
            <a:r>
              <a:rPr lang="en-US" sz="2000" b="1" i="0" u="none" strike="noStrike" baseline="0" dirty="0">
                <a:effectLst/>
              </a:rPr>
              <a:t>Performance</a:t>
            </a:r>
          </a:p>
          <a:p>
            <a:pPr>
              <a:defRPr sz="2000"/>
            </a:pPr>
            <a:r>
              <a:rPr lang="en-US" sz="2000" b="1" i="0" u="none" strike="noStrike" baseline="0" dirty="0">
                <a:effectLst/>
              </a:rPr>
              <a:t>(</a:t>
            </a:r>
            <a:r>
              <a:rPr lang="en-US" sz="2000" b="1" i="1" u="none" strike="noStrike" baseline="0" dirty="0">
                <a:effectLst/>
              </a:rPr>
              <a:t>AUC: Higher is Better)</a:t>
            </a:r>
            <a:endParaRPr lang="en-US" sz="20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'HIV_All (2)'!$A$2</c:f>
              <c:strCache>
                <c:ptCount val="1"/>
                <c:pt idx="0">
                  <c:v>MLP DNN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'HIV_All (2)'!$C$1:$D$1</c:f>
              <c:strCache>
                <c:ptCount val="2"/>
                <c:pt idx="0">
                  <c:v>Val_AUC</c:v>
                </c:pt>
                <c:pt idx="1">
                  <c:v>Test_AUC</c:v>
                </c:pt>
              </c:strCache>
            </c:strRef>
          </c:cat>
          <c:val>
            <c:numRef>
              <c:f>'HIV_All (2)'!$C$2:$D$2</c:f>
              <c:numCache>
                <c:formatCode>0.000</c:formatCode>
                <c:ptCount val="2"/>
                <c:pt idx="0">
                  <c:v>0.71499999999999997</c:v>
                </c:pt>
                <c:pt idx="1">
                  <c:v>0.73199999999999998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FE-4514-808E-929417CDB5F9}"/>
            </c:ext>
          </c:extLst>
        </c:ser>
        <c:ser>
          <c:idx val="2"/>
          <c:order val="2"/>
          <c:tx>
            <c:strRef>
              <c:f>'HIV_All (2)'!$A$4</c:f>
              <c:strCache>
                <c:ptCount val="1"/>
                <c:pt idx="0">
                  <c:v>Chemception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'HIV_All (2)'!$C$1:$D$1</c:f>
              <c:strCache>
                <c:ptCount val="2"/>
                <c:pt idx="0">
                  <c:v>Val_AUC</c:v>
                </c:pt>
                <c:pt idx="1">
                  <c:v>Test_AUC</c:v>
                </c:pt>
              </c:strCache>
            </c:strRef>
          </c:cat>
          <c:val>
            <c:numRef>
              <c:f>'HIV_All (2)'!$C$4:$D$4</c:f>
              <c:numCache>
                <c:formatCode>0.000</c:formatCode>
                <c:ptCount val="2"/>
                <c:pt idx="0">
                  <c:v>0.745</c:v>
                </c:pt>
                <c:pt idx="1">
                  <c:v>0.74399999999999999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FE-4514-808E-929417CDB5F9}"/>
            </c:ext>
          </c:extLst>
        </c:ser>
        <c:ser>
          <c:idx val="3"/>
          <c:order val="3"/>
          <c:tx>
            <c:strRef>
              <c:f>'HIV_All (2)'!$A$5</c:f>
              <c:strCache>
                <c:ptCount val="1"/>
                <c:pt idx="0">
                  <c:v>AugChemception</c:v>
                </c:pt>
              </c:strCache>
              <c:extLst xmlns:c15="http://schemas.microsoft.com/office/drawing/2012/chart"/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'HIV_All (2)'!$C$1:$D$1</c:f>
              <c:strCache>
                <c:ptCount val="2"/>
                <c:pt idx="0">
                  <c:v>Val_AUC</c:v>
                </c:pt>
                <c:pt idx="1">
                  <c:v>Test_AUC</c:v>
                </c:pt>
              </c:strCache>
              <c:extLst xmlns:c15="http://schemas.microsoft.com/office/drawing/2012/chart"/>
            </c:strRef>
          </c:cat>
          <c:val>
            <c:numRef>
              <c:f>'HIV_All (2)'!$C$5:$D$5</c:f>
              <c:numCache>
                <c:formatCode>0.000</c:formatCode>
                <c:ptCount val="2"/>
                <c:pt idx="0">
                  <c:v>0.76200000000000001</c:v>
                </c:pt>
                <c:pt idx="1">
                  <c:v>0.77700000000000002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2-4FFE-4514-808E-929417CDB5F9}"/>
            </c:ext>
          </c:extLst>
        </c:ser>
        <c:ser>
          <c:idx val="4"/>
          <c:order val="4"/>
          <c:tx>
            <c:strRef>
              <c:f>'HIV_All (2)'!$A$6</c:f>
              <c:strCache>
                <c:ptCount val="1"/>
                <c:pt idx="0">
                  <c:v>ChemNet</c:v>
                </c:pt>
              </c:strCache>
              <c:extLst xmlns:c15="http://schemas.microsoft.com/office/drawing/2012/chart"/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'HIV_All (2)'!$C$1:$D$1</c:f>
              <c:strCache>
                <c:ptCount val="2"/>
                <c:pt idx="0">
                  <c:v>Val_AUC</c:v>
                </c:pt>
                <c:pt idx="1">
                  <c:v>Test_AUC</c:v>
                </c:pt>
              </c:strCache>
              <c:extLst xmlns:c15="http://schemas.microsoft.com/office/drawing/2012/chart"/>
            </c:strRef>
          </c:cat>
          <c:val>
            <c:numRef>
              <c:f>'HIV_All (2)'!$C$6:$D$6</c:f>
              <c:numCache>
                <c:formatCode>0.000</c:formatCode>
                <c:ptCount val="2"/>
                <c:pt idx="0">
                  <c:v>0.77800000000000002</c:v>
                </c:pt>
                <c:pt idx="1">
                  <c:v>0.80700000000000005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3-4FFE-4514-808E-929417CDB5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41796944"/>
        <c:axId val="1341811088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'HIV_All (2)'!$A$3</c15:sqref>
                        </c15:formulaRef>
                      </c:ext>
                    </c:extLst>
                    <c:strCache>
                      <c:ptCount val="1"/>
                      <c:pt idx="0">
                        <c:v>ConvGraph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'HIV_All (2)'!$C$1:$D$1</c15:sqref>
                        </c15:formulaRef>
                      </c:ext>
                    </c:extLst>
                    <c:strCache>
                      <c:ptCount val="2"/>
                      <c:pt idx="0">
                        <c:v>Val_AUC</c:v>
                      </c:pt>
                      <c:pt idx="1">
                        <c:v>Test_AUC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'HIV_All (2)'!$C$3:$D$3</c15:sqref>
                        </c15:formulaRef>
                      </c:ext>
                    </c:extLst>
                    <c:numCache>
                      <c:formatCode>0.000</c:formatCode>
                      <c:ptCount val="2"/>
                      <c:pt idx="0">
                        <c:v>0.80300000000000005</c:v>
                      </c:pt>
                      <c:pt idx="1">
                        <c:v>0.83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4FFE-4514-808E-929417CDB5F9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'HIV_All (2)'!$A$7</c15:sqref>
                        </c15:formulaRef>
                      </c:ext>
                    </c:extLst>
                    <c:strCache>
                      <c:ptCount val="1"/>
                      <c:pt idx="0">
                        <c:v>SMILES2Vec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'HIV_All (2)'!$C$1:$D$1</c15:sqref>
                        </c15:formulaRef>
                      </c:ext>
                    </c:extLst>
                    <c:strCache>
                      <c:ptCount val="2"/>
                      <c:pt idx="0">
                        <c:v>Val_AUC</c:v>
                      </c:pt>
                      <c:pt idx="1">
                        <c:v>Test_AUC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'HIV_All (2)'!$C$7:$D$7</c15:sqref>
                        </c15:formulaRef>
                      </c:ext>
                    </c:extLst>
                    <c:numCache>
                      <c:formatCode>0.000</c:formatCode>
                      <c:ptCount val="2"/>
                      <c:pt idx="0">
                        <c:v>0.78100000000000003</c:v>
                      </c:pt>
                      <c:pt idx="1">
                        <c:v>0.76500000000000001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4FFE-4514-808E-929417CDB5F9}"/>
                  </c:ext>
                </c:extLst>
              </c15:ser>
            </c15:filteredBarSeries>
          </c:ext>
        </c:extLst>
      </c:barChart>
      <c:catAx>
        <c:axId val="1341796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1811088"/>
        <c:crosses val="autoZero"/>
        <c:auto val="1"/>
        <c:lblAlgn val="ctr"/>
        <c:lblOffset val="100"/>
        <c:noMultiLvlLbl val="0"/>
      </c:catAx>
      <c:valAx>
        <c:axId val="1341811088"/>
        <c:scaling>
          <c:orientation val="minMax"/>
          <c:max val="0.85000000000000009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1796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 err="1"/>
              <a:t>FreeSolv</a:t>
            </a:r>
            <a:r>
              <a:rPr lang="en-US" sz="2000" b="1" dirty="0"/>
              <a:t> Performance</a:t>
            </a:r>
          </a:p>
          <a:p>
            <a:pPr>
              <a:defRPr sz="2000"/>
            </a:pPr>
            <a:r>
              <a:rPr lang="en-US" sz="2000" b="1" dirty="0"/>
              <a:t>(</a:t>
            </a:r>
            <a:r>
              <a:rPr lang="en-US" sz="2000" b="1" i="1" dirty="0"/>
              <a:t>RMSE: Lower is Better</a:t>
            </a:r>
            <a:r>
              <a:rPr lang="en-US" sz="2000" b="1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'FreeSolv_All (2)'!$A$2</c:f>
              <c:strCache>
                <c:ptCount val="1"/>
                <c:pt idx="0">
                  <c:v>MLP DNN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'FreeSolv_All (2)'!$C$1:$D$1</c:f>
              <c:strCache>
                <c:ptCount val="2"/>
                <c:pt idx="0">
                  <c:v>Val_RMSE</c:v>
                </c:pt>
                <c:pt idx="1">
                  <c:v>Test_RMSE</c:v>
                </c:pt>
              </c:strCache>
            </c:strRef>
          </c:cat>
          <c:val>
            <c:numRef>
              <c:f>'FreeSolv_All (2)'!$C$2:$D$2</c:f>
              <c:numCache>
                <c:formatCode>0.000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56-4D03-B1AA-1A6F4C962C6B}"/>
            </c:ext>
          </c:extLst>
        </c:ser>
        <c:ser>
          <c:idx val="2"/>
          <c:order val="2"/>
          <c:tx>
            <c:strRef>
              <c:f>'FreeSolv_All (2)'!$A$4</c:f>
              <c:strCache>
                <c:ptCount val="1"/>
                <c:pt idx="0">
                  <c:v>Chemception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'FreeSolv_All (2)'!$C$1:$D$1</c:f>
              <c:strCache>
                <c:ptCount val="2"/>
                <c:pt idx="0">
                  <c:v>Val_RMSE</c:v>
                </c:pt>
                <c:pt idx="1">
                  <c:v>Test_RMSE</c:v>
                </c:pt>
              </c:strCache>
            </c:strRef>
          </c:cat>
          <c:val>
            <c:numRef>
              <c:f>'FreeSolv_All (2)'!$C$4:$D$4</c:f>
              <c:numCache>
                <c:formatCode>0.000</c:formatCode>
                <c:ptCount val="2"/>
                <c:pt idx="0">
                  <c:v>1.51</c:v>
                </c:pt>
                <c:pt idx="1">
                  <c:v>1.746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56-4D03-B1AA-1A6F4C962C6B}"/>
            </c:ext>
          </c:extLst>
        </c:ser>
        <c:ser>
          <c:idx val="3"/>
          <c:order val="3"/>
          <c:tx>
            <c:strRef>
              <c:f>'FreeSolv_All (2)'!$A$5</c:f>
              <c:strCache>
                <c:ptCount val="1"/>
                <c:pt idx="0">
                  <c:v>AugChemception</c:v>
                </c:pt>
              </c:strCache>
              <c:extLst xmlns:c15="http://schemas.microsoft.com/office/drawing/2012/chart"/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'FreeSolv_All (2)'!$C$1:$D$1</c:f>
              <c:strCache>
                <c:ptCount val="2"/>
                <c:pt idx="0">
                  <c:v>Val_RMSE</c:v>
                </c:pt>
                <c:pt idx="1">
                  <c:v>Test_RMSE</c:v>
                </c:pt>
              </c:strCache>
              <c:extLst xmlns:c15="http://schemas.microsoft.com/office/drawing/2012/chart"/>
            </c:strRef>
          </c:cat>
          <c:val>
            <c:numRef>
              <c:f>'FreeSolv_All (2)'!$C$5:$D$5</c:f>
              <c:numCache>
                <c:formatCode>0.000</c:formatCode>
                <c:ptCount val="2"/>
                <c:pt idx="0">
                  <c:v>1.1719999999999999</c:v>
                </c:pt>
                <c:pt idx="1">
                  <c:v>1.2230000000000001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2-4756-4D03-B1AA-1A6F4C962C6B}"/>
            </c:ext>
          </c:extLst>
        </c:ser>
        <c:ser>
          <c:idx val="4"/>
          <c:order val="4"/>
          <c:tx>
            <c:strRef>
              <c:f>'FreeSolv_All (2)'!$A$6</c:f>
              <c:strCache>
                <c:ptCount val="1"/>
                <c:pt idx="0">
                  <c:v>ChemNet</c:v>
                </c:pt>
              </c:strCache>
              <c:extLst xmlns:c15="http://schemas.microsoft.com/office/drawing/2012/chart"/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'FreeSolv_All (2)'!$C$1:$D$1</c:f>
              <c:strCache>
                <c:ptCount val="2"/>
                <c:pt idx="0">
                  <c:v>Val_RMSE</c:v>
                </c:pt>
                <c:pt idx="1">
                  <c:v>Test_RMSE</c:v>
                </c:pt>
              </c:strCache>
              <c:extLst xmlns:c15="http://schemas.microsoft.com/office/drawing/2012/chart"/>
            </c:strRef>
          </c:cat>
          <c:val>
            <c:numRef>
              <c:f>'FreeSolv_All (2)'!$C$6:$D$6</c:f>
              <c:numCache>
                <c:formatCode>0.000</c:formatCode>
                <c:ptCount val="2"/>
                <c:pt idx="0">
                  <c:v>0.97699999999999998</c:v>
                </c:pt>
                <c:pt idx="1">
                  <c:v>1.048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3-4756-4D03-B1AA-1A6F4C962C6B}"/>
            </c:ext>
          </c:extLst>
        </c:ser>
        <c:ser>
          <c:idx val="6"/>
          <c:order val="6"/>
          <c:tx>
            <c:strRef>
              <c:f>'FreeSolv_All (2)'!$A$8</c:f>
              <c:strCache>
                <c:ptCount val="1"/>
                <c:pt idx="0">
                  <c:v>FEP Calcs</c:v>
                </c:pt>
              </c:strCache>
              <c:extLst xmlns:c15="http://schemas.microsoft.com/office/drawing/2012/chart"/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'FreeSolv_All (2)'!$C$1:$D$1</c:f>
              <c:strCache>
                <c:ptCount val="2"/>
                <c:pt idx="0">
                  <c:v>Val_RMSE</c:v>
                </c:pt>
                <c:pt idx="1">
                  <c:v>Test_RMSE</c:v>
                </c:pt>
              </c:strCache>
              <c:extLst xmlns:c15="http://schemas.microsoft.com/office/drawing/2012/chart"/>
            </c:strRef>
          </c:cat>
          <c:val>
            <c:numRef>
              <c:f>'FreeSolv_All (2)'!$C$8:$D$8</c:f>
              <c:numCache>
                <c:formatCode>0.000</c:formatCode>
                <c:ptCount val="2"/>
                <c:pt idx="0">
                  <c:v>1.5</c:v>
                </c:pt>
                <c:pt idx="1">
                  <c:v>1.5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4-4756-4D03-B1AA-1A6F4C962C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42876976"/>
        <c:axId val="1342886224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'FreeSolv_All (2)'!$A$3</c15:sqref>
                        </c15:formulaRef>
                      </c:ext>
                    </c:extLst>
                    <c:strCache>
                      <c:ptCount val="1"/>
                      <c:pt idx="0">
                        <c:v>ConvGraph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'FreeSolv_All (2)'!$C$1:$D$1</c15:sqref>
                        </c15:formulaRef>
                      </c:ext>
                    </c:extLst>
                    <c:strCache>
                      <c:ptCount val="2"/>
                      <c:pt idx="0">
                        <c:v>Val_RMSE</c:v>
                      </c:pt>
                      <c:pt idx="1">
                        <c:v>Test_RMSE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'FreeSolv_All (2)'!$C$3:$D$3</c15:sqref>
                        </c15:formulaRef>
                      </c:ext>
                    </c:extLst>
                    <c:numCache>
                      <c:formatCode>0.000</c:formatCode>
                      <c:ptCount val="2"/>
                      <c:pt idx="0">
                        <c:v>1.3</c:v>
                      </c:pt>
                      <c:pt idx="1">
                        <c:v>1.3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4756-4D03-B1AA-1A6F4C962C6B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'FreeSolv_All (2)'!$A$7</c15:sqref>
                        </c15:formulaRef>
                      </c:ext>
                    </c:extLst>
                    <c:strCache>
                      <c:ptCount val="1"/>
                      <c:pt idx="0">
                        <c:v>SMILES2Vec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'FreeSolv_All (2)'!$C$1:$D$1</c15:sqref>
                        </c15:formulaRef>
                      </c:ext>
                    </c:extLst>
                    <c:strCache>
                      <c:ptCount val="2"/>
                      <c:pt idx="0">
                        <c:v>Val_RMSE</c:v>
                      </c:pt>
                      <c:pt idx="1">
                        <c:v>Test_RMSE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'FreeSolv_All (2)'!$C$7:$D$7</c15:sqref>
                        </c15:formulaRef>
                      </c:ext>
                    </c:extLst>
                    <c:numCache>
                      <c:formatCode>0.000</c:formatCode>
                      <c:ptCount val="2"/>
                      <c:pt idx="0">
                        <c:v>1.135</c:v>
                      </c:pt>
                      <c:pt idx="1">
                        <c:v>1.0169999999999999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6-4756-4D03-B1AA-1A6F4C962C6B}"/>
                  </c:ext>
                </c:extLst>
              </c15:ser>
            </c15:filteredBarSeries>
          </c:ext>
        </c:extLst>
      </c:barChart>
      <c:catAx>
        <c:axId val="1342876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2886224"/>
        <c:crosses val="autoZero"/>
        <c:auto val="1"/>
        <c:lblAlgn val="ctr"/>
        <c:lblOffset val="100"/>
        <c:noMultiLvlLbl val="0"/>
      </c:catAx>
      <c:valAx>
        <c:axId val="1342886224"/>
        <c:scaling>
          <c:orientation val="minMax"/>
          <c:max val="2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2876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HIV Activity </a:t>
            </a:r>
            <a:r>
              <a:rPr lang="en-US" sz="2000" b="1" i="0" u="none" strike="noStrike" baseline="0" dirty="0">
                <a:effectLst/>
              </a:rPr>
              <a:t>Performance</a:t>
            </a:r>
          </a:p>
          <a:p>
            <a:pPr>
              <a:defRPr sz="2000"/>
            </a:pPr>
            <a:r>
              <a:rPr lang="en-US" sz="2000" b="1" i="0" u="none" strike="noStrike" baseline="0" dirty="0">
                <a:effectLst/>
              </a:rPr>
              <a:t>(</a:t>
            </a:r>
            <a:r>
              <a:rPr lang="en-US" sz="2000" b="1" i="1" u="none" strike="noStrike" baseline="0" dirty="0">
                <a:effectLst/>
              </a:rPr>
              <a:t>AUC: Higher is Better)</a:t>
            </a:r>
            <a:endParaRPr lang="en-US" sz="20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'HIV_All (2)'!$A$2</c:f>
              <c:strCache>
                <c:ptCount val="1"/>
                <c:pt idx="0">
                  <c:v>MLP DNN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'HIV_All (2)'!$C$1:$D$1</c:f>
              <c:strCache>
                <c:ptCount val="2"/>
                <c:pt idx="0">
                  <c:v>Val_AUC</c:v>
                </c:pt>
                <c:pt idx="1">
                  <c:v>Test_AUC</c:v>
                </c:pt>
              </c:strCache>
            </c:strRef>
          </c:cat>
          <c:val>
            <c:numRef>
              <c:f>'HIV_All (2)'!$C$2:$D$2</c:f>
              <c:numCache>
                <c:formatCode>0.000</c:formatCode>
                <c:ptCount val="2"/>
                <c:pt idx="0">
                  <c:v>0.71499999999999997</c:v>
                </c:pt>
                <c:pt idx="1">
                  <c:v>0.73199999999999998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80-4991-A701-08E731B1C54B}"/>
            </c:ext>
          </c:extLst>
        </c:ser>
        <c:ser>
          <c:idx val="2"/>
          <c:order val="2"/>
          <c:tx>
            <c:strRef>
              <c:f>'HIV_All (2)'!$A$4</c:f>
              <c:strCache>
                <c:ptCount val="1"/>
                <c:pt idx="0">
                  <c:v>Chemception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'HIV_All (2)'!$C$1:$D$1</c:f>
              <c:strCache>
                <c:ptCount val="2"/>
                <c:pt idx="0">
                  <c:v>Val_AUC</c:v>
                </c:pt>
                <c:pt idx="1">
                  <c:v>Test_AUC</c:v>
                </c:pt>
              </c:strCache>
            </c:strRef>
          </c:cat>
          <c:val>
            <c:numRef>
              <c:f>'HIV_All (2)'!$C$4:$D$4</c:f>
              <c:numCache>
                <c:formatCode>0.000</c:formatCode>
                <c:ptCount val="2"/>
                <c:pt idx="0">
                  <c:v>0.745</c:v>
                </c:pt>
                <c:pt idx="1">
                  <c:v>0.74399999999999999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80-4991-A701-08E731B1C5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66379328"/>
        <c:axId val="1266390752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'HIV_All (2)'!$A$3</c15:sqref>
                        </c15:formulaRef>
                      </c:ext>
                    </c:extLst>
                    <c:strCache>
                      <c:ptCount val="1"/>
                      <c:pt idx="0">
                        <c:v>ConvGraph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'HIV_All (2)'!$C$1:$D$1</c15:sqref>
                        </c15:formulaRef>
                      </c:ext>
                    </c:extLst>
                    <c:strCache>
                      <c:ptCount val="2"/>
                      <c:pt idx="0">
                        <c:v>Val_AUC</c:v>
                      </c:pt>
                      <c:pt idx="1">
                        <c:v>Test_AUC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'HIV_All (2)'!$C$3:$D$3</c15:sqref>
                        </c15:formulaRef>
                      </c:ext>
                    </c:extLst>
                    <c:numCache>
                      <c:formatCode>0.000</c:formatCode>
                      <c:ptCount val="2"/>
                      <c:pt idx="0">
                        <c:v>0.80300000000000005</c:v>
                      </c:pt>
                      <c:pt idx="1">
                        <c:v>0.83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1D80-4991-A701-08E731B1C54B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'HIV_All (2)'!$A$5</c15:sqref>
                        </c15:formulaRef>
                      </c:ext>
                    </c:extLst>
                    <c:strCache>
                      <c:ptCount val="1"/>
                      <c:pt idx="0">
                        <c:v>AugChemception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'HIV_All (2)'!$C$1:$D$1</c15:sqref>
                        </c15:formulaRef>
                      </c:ext>
                    </c:extLst>
                    <c:strCache>
                      <c:ptCount val="2"/>
                      <c:pt idx="0">
                        <c:v>Val_AUC</c:v>
                      </c:pt>
                      <c:pt idx="1">
                        <c:v>Test_AUC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'HIV_All (2)'!$C$5:$D$5</c15:sqref>
                        </c15:formulaRef>
                      </c:ext>
                    </c:extLst>
                    <c:numCache>
                      <c:formatCode>0.000</c:formatCode>
                      <c:ptCount val="2"/>
                      <c:pt idx="0">
                        <c:v>0.76200000000000001</c:v>
                      </c:pt>
                      <c:pt idx="1">
                        <c:v>0.77700000000000002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1D80-4991-A701-08E731B1C54B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'HIV_All (2)'!$A$6</c15:sqref>
                        </c15:formulaRef>
                      </c:ext>
                    </c:extLst>
                    <c:strCache>
                      <c:ptCount val="1"/>
                      <c:pt idx="0">
                        <c:v>ChemNet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'HIV_All (2)'!$C$1:$D$1</c15:sqref>
                        </c15:formulaRef>
                      </c:ext>
                    </c:extLst>
                    <c:strCache>
                      <c:ptCount val="2"/>
                      <c:pt idx="0">
                        <c:v>Val_AUC</c:v>
                      </c:pt>
                      <c:pt idx="1">
                        <c:v>Test_AUC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'HIV_All (2)'!$C$6:$D$6</c15:sqref>
                        </c15:formulaRef>
                      </c:ext>
                    </c:extLst>
                    <c:numCache>
                      <c:formatCode>0.000</c:formatCode>
                      <c:ptCount val="2"/>
                      <c:pt idx="0">
                        <c:v>0.77800000000000002</c:v>
                      </c:pt>
                      <c:pt idx="1">
                        <c:v>0.80700000000000005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1D80-4991-A701-08E731B1C54B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'HIV_All (2)'!$A$7</c15:sqref>
                        </c15:formulaRef>
                      </c:ext>
                    </c:extLst>
                    <c:strCache>
                      <c:ptCount val="1"/>
                      <c:pt idx="0">
                        <c:v>SMILES2Vec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'HIV_All (2)'!$C$1:$D$1</c15:sqref>
                        </c15:formulaRef>
                      </c:ext>
                    </c:extLst>
                    <c:strCache>
                      <c:ptCount val="2"/>
                      <c:pt idx="0">
                        <c:v>Val_AUC</c:v>
                      </c:pt>
                      <c:pt idx="1">
                        <c:v>Test_AUC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'HIV_All (2)'!$C$7:$D$7</c15:sqref>
                        </c15:formulaRef>
                      </c:ext>
                    </c:extLst>
                    <c:numCache>
                      <c:formatCode>0.000</c:formatCode>
                      <c:ptCount val="2"/>
                      <c:pt idx="0">
                        <c:v>0.78100000000000003</c:v>
                      </c:pt>
                      <c:pt idx="1">
                        <c:v>0.76500000000000001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1D80-4991-A701-08E731B1C54B}"/>
                  </c:ext>
                </c:extLst>
              </c15:ser>
            </c15:filteredBarSeries>
          </c:ext>
        </c:extLst>
      </c:barChart>
      <c:catAx>
        <c:axId val="1266379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6390752"/>
        <c:crosses val="autoZero"/>
        <c:auto val="1"/>
        <c:lblAlgn val="ctr"/>
        <c:lblOffset val="100"/>
        <c:noMultiLvlLbl val="0"/>
      </c:catAx>
      <c:valAx>
        <c:axId val="1266390752"/>
        <c:scaling>
          <c:orientation val="minMax"/>
          <c:max val="0.85000000000000009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6379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 err="1"/>
              <a:t>FreeSolv</a:t>
            </a:r>
            <a:r>
              <a:rPr lang="en-US" sz="2000" b="1" dirty="0"/>
              <a:t> Performance</a:t>
            </a:r>
          </a:p>
          <a:p>
            <a:pPr>
              <a:defRPr sz="2000"/>
            </a:pPr>
            <a:r>
              <a:rPr lang="en-US" sz="2000" b="1" dirty="0"/>
              <a:t>(</a:t>
            </a:r>
            <a:r>
              <a:rPr lang="en-US" sz="2000" b="1" i="1" dirty="0"/>
              <a:t>RMSE: Lower is Better</a:t>
            </a:r>
            <a:r>
              <a:rPr lang="en-US" sz="2000" b="1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'FreeSolv_All (2)'!$A$2</c:f>
              <c:strCache>
                <c:ptCount val="1"/>
                <c:pt idx="0">
                  <c:v>MLP DNN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'FreeSolv_All (2)'!$C$1:$D$1</c:f>
              <c:strCache>
                <c:ptCount val="2"/>
                <c:pt idx="0">
                  <c:v>Val_RMSE</c:v>
                </c:pt>
                <c:pt idx="1">
                  <c:v>Test_RMSE</c:v>
                </c:pt>
              </c:strCache>
            </c:strRef>
          </c:cat>
          <c:val>
            <c:numRef>
              <c:f>'FreeSolv_All (2)'!$C$2:$D$2</c:f>
              <c:numCache>
                <c:formatCode>0.000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0C-4D48-B10F-E41E6B5F3E42}"/>
            </c:ext>
          </c:extLst>
        </c:ser>
        <c:ser>
          <c:idx val="2"/>
          <c:order val="2"/>
          <c:tx>
            <c:strRef>
              <c:f>'FreeSolv_All (2)'!$A$4</c:f>
              <c:strCache>
                <c:ptCount val="1"/>
                <c:pt idx="0">
                  <c:v>Chemception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'FreeSolv_All (2)'!$C$1:$D$1</c:f>
              <c:strCache>
                <c:ptCount val="2"/>
                <c:pt idx="0">
                  <c:v>Val_RMSE</c:v>
                </c:pt>
                <c:pt idx="1">
                  <c:v>Test_RMSE</c:v>
                </c:pt>
              </c:strCache>
            </c:strRef>
          </c:cat>
          <c:val>
            <c:numRef>
              <c:f>'FreeSolv_All (2)'!$C$4:$D$4</c:f>
              <c:numCache>
                <c:formatCode>0.000</c:formatCode>
                <c:ptCount val="2"/>
                <c:pt idx="0">
                  <c:v>1.51</c:v>
                </c:pt>
                <c:pt idx="1">
                  <c:v>1.746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0C-4D48-B10F-E41E6B5F3E42}"/>
            </c:ext>
          </c:extLst>
        </c:ser>
        <c:ser>
          <c:idx val="6"/>
          <c:order val="6"/>
          <c:tx>
            <c:strRef>
              <c:f>'FreeSolv_All (2)'!$A$8</c:f>
              <c:strCache>
                <c:ptCount val="1"/>
                <c:pt idx="0">
                  <c:v>FEP Calcs</c:v>
                </c:pt>
              </c:strCache>
              <c:extLst xmlns:c15="http://schemas.microsoft.com/office/drawing/2012/chart"/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'FreeSolv_All (2)'!$C$1:$D$1</c:f>
              <c:strCache>
                <c:ptCount val="2"/>
                <c:pt idx="0">
                  <c:v>Val_RMSE</c:v>
                </c:pt>
                <c:pt idx="1">
                  <c:v>Test_RMSE</c:v>
                </c:pt>
              </c:strCache>
              <c:extLst xmlns:c15="http://schemas.microsoft.com/office/drawing/2012/chart"/>
            </c:strRef>
          </c:cat>
          <c:val>
            <c:numRef>
              <c:f>'FreeSolv_All (2)'!$C$8:$D$8</c:f>
              <c:numCache>
                <c:formatCode>0.000</c:formatCode>
                <c:ptCount val="2"/>
                <c:pt idx="0">
                  <c:v>1.5</c:v>
                </c:pt>
                <c:pt idx="1">
                  <c:v>1.5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2-A20C-4D48-B10F-E41E6B5F3E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66378240"/>
        <c:axId val="1266380416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'FreeSolv_All (2)'!$A$3</c15:sqref>
                        </c15:formulaRef>
                      </c:ext>
                    </c:extLst>
                    <c:strCache>
                      <c:ptCount val="1"/>
                      <c:pt idx="0">
                        <c:v>ConvGraph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'FreeSolv_All (2)'!$C$1:$D$1</c15:sqref>
                        </c15:formulaRef>
                      </c:ext>
                    </c:extLst>
                    <c:strCache>
                      <c:ptCount val="2"/>
                      <c:pt idx="0">
                        <c:v>Val_RMSE</c:v>
                      </c:pt>
                      <c:pt idx="1">
                        <c:v>Test_RMSE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'FreeSolv_All (2)'!$C$3:$D$3</c15:sqref>
                        </c15:formulaRef>
                      </c:ext>
                    </c:extLst>
                    <c:numCache>
                      <c:formatCode>0.000</c:formatCode>
                      <c:ptCount val="2"/>
                      <c:pt idx="0">
                        <c:v>1.3</c:v>
                      </c:pt>
                      <c:pt idx="1">
                        <c:v>1.3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A20C-4D48-B10F-E41E6B5F3E42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'FreeSolv_All (2)'!$A$5</c15:sqref>
                        </c15:formulaRef>
                      </c:ext>
                    </c:extLst>
                    <c:strCache>
                      <c:ptCount val="1"/>
                      <c:pt idx="0">
                        <c:v>AugChemception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'FreeSolv_All (2)'!$C$1:$D$1</c15:sqref>
                        </c15:formulaRef>
                      </c:ext>
                    </c:extLst>
                    <c:strCache>
                      <c:ptCount val="2"/>
                      <c:pt idx="0">
                        <c:v>Val_RMSE</c:v>
                      </c:pt>
                      <c:pt idx="1">
                        <c:v>Test_RMSE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'FreeSolv_All (2)'!$C$5:$D$5</c15:sqref>
                        </c15:formulaRef>
                      </c:ext>
                    </c:extLst>
                    <c:numCache>
                      <c:formatCode>0.000</c:formatCode>
                      <c:ptCount val="2"/>
                      <c:pt idx="0">
                        <c:v>1.1719999999999999</c:v>
                      </c:pt>
                      <c:pt idx="1">
                        <c:v>1.2230000000000001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A20C-4D48-B10F-E41E6B5F3E42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'FreeSolv_All (2)'!$A$6</c15:sqref>
                        </c15:formulaRef>
                      </c:ext>
                    </c:extLst>
                    <c:strCache>
                      <c:ptCount val="1"/>
                      <c:pt idx="0">
                        <c:v>ChemNet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'FreeSolv_All (2)'!$C$1:$D$1</c15:sqref>
                        </c15:formulaRef>
                      </c:ext>
                    </c:extLst>
                    <c:strCache>
                      <c:ptCount val="2"/>
                      <c:pt idx="0">
                        <c:v>Val_RMSE</c:v>
                      </c:pt>
                      <c:pt idx="1">
                        <c:v>Test_RMSE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'FreeSolv_All (2)'!$C$6:$D$6</c15:sqref>
                        </c15:formulaRef>
                      </c:ext>
                    </c:extLst>
                    <c:numCache>
                      <c:formatCode>0.000</c:formatCode>
                      <c:ptCount val="2"/>
                      <c:pt idx="0">
                        <c:v>0.97699999999999998</c:v>
                      </c:pt>
                      <c:pt idx="1">
                        <c:v>1.048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A20C-4D48-B10F-E41E6B5F3E42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'FreeSolv_All (2)'!$A$7</c15:sqref>
                        </c15:formulaRef>
                      </c:ext>
                    </c:extLst>
                    <c:strCache>
                      <c:ptCount val="1"/>
                      <c:pt idx="0">
                        <c:v>SMILES2Vec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'FreeSolv_All (2)'!$C$1:$D$1</c15:sqref>
                        </c15:formulaRef>
                      </c:ext>
                    </c:extLst>
                    <c:strCache>
                      <c:ptCount val="2"/>
                      <c:pt idx="0">
                        <c:v>Val_RMSE</c:v>
                      </c:pt>
                      <c:pt idx="1">
                        <c:v>Test_RMSE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'FreeSolv_All (2)'!$C$7:$D$7</c15:sqref>
                        </c15:formulaRef>
                      </c:ext>
                    </c:extLst>
                    <c:numCache>
                      <c:formatCode>0.000</c:formatCode>
                      <c:ptCount val="2"/>
                      <c:pt idx="0">
                        <c:v>1.135</c:v>
                      </c:pt>
                      <c:pt idx="1">
                        <c:v>1.0169999999999999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6-A20C-4D48-B10F-E41E6B5F3E42}"/>
                  </c:ext>
                </c:extLst>
              </c15:ser>
            </c15:filteredBarSeries>
          </c:ext>
        </c:extLst>
      </c:barChart>
      <c:catAx>
        <c:axId val="1266378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6380416"/>
        <c:crosses val="autoZero"/>
        <c:auto val="1"/>
        <c:lblAlgn val="ctr"/>
        <c:lblOffset val="100"/>
        <c:noMultiLvlLbl val="0"/>
      </c:catAx>
      <c:valAx>
        <c:axId val="1266380416"/>
        <c:scaling>
          <c:orientation val="minMax"/>
          <c:max val="2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6378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Tox21 Performance</a:t>
            </a:r>
          </a:p>
          <a:p>
            <a:pPr>
              <a:defRPr sz="2000"/>
            </a:pPr>
            <a:r>
              <a:rPr lang="en-US" sz="2000" b="1" dirty="0"/>
              <a:t>(</a:t>
            </a:r>
            <a:r>
              <a:rPr lang="en-US" sz="2000" b="1" i="1" dirty="0"/>
              <a:t>AUC:</a:t>
            </a:r>
            <a:r>
              <a:rPr lang="en-US" sz="2000" b="1" i="1" baseline="0" dirty="0"/>
              <a:t> </a:t>
            </a:r>
            <a:r>
              <a:rPr lang="en-US" sz="2000" b="1" i="1" dirty="0"/>
              <a:t>Higher is</a:t>
            </a:r>
            <a:r>
              <a:rPr lang="en-US" sz="2000" b="1" i="1" baseline="0" dirty="0"/>
              <a:t> Better</a:t>
            </a:r>
            <a:r>
              <a:rPr lang="en-US" sz="2000" b="1" baseline="0" dirty="0"/>
              <a:t>)</a:t>
            </a:r>
            <a:endParaRPr lang="en-US" sz="20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'Tox21_All (2)'!$A$2</c:f>
              <c:strCache>
                <c:ptCount val="1"/>
                <c:pt idx="0">
                  <c:v>MLP DNN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'Tox21_All (2)'!$C$1:$D$1</c:f>
              <c:strCache>
                <c:ptCount val="2"/>
                <c:pt idx="0">
                  <c:v>Val_AUC</c:v>
                </c:pt>
                <c:pt idx="1">
                  <c:v>Test_AUC</c:v>
                </c:pt>
              </c:strCache>
            </c:strRef>
          </c:cat>
          <c:val>
            <c:numRef>
              <c:f>'Tox21_All (2)'!$C$2:$D$2</c:f>
              <c:numCache>
                <c:formatCode>0.000</c:formatCode>
                <c:ptCount val="2"/>
                <c:pt idx="0">
                  <c:v>0.77700000000000002</c:v>
                </c:pt>
                <c:pt idx="1">
                  <c:v>0.79900000000000004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82-4629-92AC-7A96FD0E8386}"/>
            </c:ext>
          </c:extLst>
        </c:ser>
        <c:ser>
          <c:idx val="2"/>
          <c:order val="2"/>
          <c:tx>
            <c:strRef>
              <c:f>'Tox21_All (2)'!$A$4</c:f>
              <c:strCache>
                <c:ptCount val="1"/>
                <c:pt idx="0">
                  <c:v>Chemception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'Tox21_All (2)'!$C$1:$D$1</c:f>
              <c:strCache>
                <c:ptCount val="2"/>
                <c:pt idx="0">
                  <c:v>Val_AUC</c:v>
                </c:pt>
                <c:pt idx="1">
                  <c:v>Test_AUC</c:v>
                </c:pt>
              </c:strCache>
            </c:strRef>
          </c:cat>
          <c:val>
            <c:numRef>
              <c:f>'Tox21_All (2)'!$C$4:$D$4</c:f>
              <c:numCache>
                <c:formatCode>0.000</c:formatCode>
                <c:ptCount val="2"/>
                <c:pt idx="0">
                  <c:v>0.76800000000000002</c:v>
                </c:pt>
                <c:pt idx="1">
                  <c:v>0.77300000000000002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82-4629-92AC-7A96FD0E8386}"/>
            </c:ext>
          </c:extLst>
        </c:ser>
        <c:ser>
          <c:idx val="3"/>
          <c:order val="3"/>
          <c:tx>
            <c:strRef>
              <c:f>'Tox21_All (2)'!$A$5</c:f>
              <c:strCache>
                <c:ptCount val="1"/>
                <c:pt idx="0">
                  <c:v>AugChemception</c:v>
                </c:pt>
              </c:strCache>
              <c:extLst xmlns:c15="http://schemas.microsoft.com/office/drawing/2012/chart"/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'Tox21_All (2)'!$C$1:$D$1</c:f>
              <c:strCache>
                <c:ptCount val="2"/>
                <c:pt idx="0">
                  <c:v>Val_AUC</c:v>
                </c:pt>
                <c:pt idx="1">
                  <c:v>Test_AUC</c:v>
                </c:pt>
              </c:strCache>
              <c:extLst xmlns:c15="http://schemas.microsoft.com/office/drawing/2012/chart"/>
            </c:strRef>
          </c:cat>
          <c:val>
            <c:numRef>
              <c:f>'Tox21_All (2)'!$C$5:$D$5</c:f>
              <c:numCache>
                <c:formatCode>0.000</c:formatCode>
                <c:ptCount val="2"/>
                <c:pt idx="0">
                  <c:v>0.79600000000000004</c:v>
                </c:pt>
                <c:pt idx="1">
                  <c:v>0.79800000000000004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2-2E82-4629-92AC-7A96FD0E83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0684464"/>
        <c:axId val="1341797488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'Tox21_All (2)'!$A$3</c15:sqref>
                        </c15:formulaRef>
                      </c:ext>
                    </c:extLst>
                    <c:strCache>
                      <c:ptCount val="1"/>
                      <c:pt idx="0">
                        <c:v>ConvGraph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'Tox21_All (2)'!$C$1:$D$1</c15:sqref>
                        </c15:formulaRef>
                      </c:ext>
                    </c:extLst>
                    <c:strCache>
                      <c:ptCount val="2"/>
                      <c:pt idx="0">
                        <c:v>Val_AUC</c:v>
                      </c:pt>
                      <c:pt idx="1">
                        <c:v>Test_AUC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'Tox21_All (2)'!$C$3:$D$3</c15:sqref>
                        </c15:formulaRef>
                      </c:ext>
                    </c:extLst>
                    <c:numCache>
                      <c:formatCode>0.000</c:formatCode>
                      <c:ptCount val="2"/>
                      <c:pt idx="0">
                        <c:v>0.81100000000000005</c:v>
                      </c:pt>
                      <c:pt idx="1">
                        <c:v>0.84799999999999998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2E82-4629-92AC-7A96FD0E8386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'Tox21_All (2)'!$A$6</c15:sqref>
                        </c15:formulaRef>
                      </c:ext>
                    </c:extLst>
                    <c:strCache>
                      <c:ptCount val="1"/>
                      <c:pt idx="0">
                        <c:v>ChemNet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'Tox21_All (2)'!$C$1:$D$1</c15:sqref>
                        </c15:formulaRef>
                      </c:ext>
                    </c:extLst>
                    <c:strCache>
                      <c:ptCount val="2"/>
                      <c:pt idx="0">
                        <c:v>Val_AUC</c:v>
                      </c:pt>
                      <c:pt idx="1">
                        <c:v>Test_AUC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'Tox21_All (2)'!$C$6:$D$6</c15:sqref>
                        </c15:formulaRef>
                      </c:ext>
                    </c:extLst>
                    <c:numCache>
                      <c:formatCode>0.000</c:formatCode>
                      <c:ptCount val="2"/>
                      <c:pt idx="0">
                        <c:v>0.81083333333333296</c:v>
                      </c:pt>
                      <c:pt idx="1">
                        <c:v>0.82099999999999995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2E82-4629-92AC-7A96FD0E8386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'Tox21_All (2)'!$A$7</c15:sqref>
                        </c15:formulaRef>
                      </c:ext>
                    </c:extLst>
                    <c:strCache>
                      <c:ptCount val="1"/>
                      <c:pt idx="0">
                        <c:v>SMILES2Vec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'Tox21_All (2)'!$C$1:$D$1</c15:sqref>
                        </c15:formulaRef>
                      </c:ext>
                    </c:extLst>
                    <c:strCache>
                      <c:ptCount val="2"/>
                      <c:pt idx="0">
                        <c:v>Val_AUC</c:v>
                      </c:pt>
                      <c:pt idx="1">
                        <c:v>Test_AUC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'Tox21_All (2)'!$C$7:$D$7</c15:sqref>
                        </c15:formulaRef>
                      </c:ext>
                    </c:extLst>
                    <c:numCache>
                      <c:formatCode>0.000</c:formatCode>
                      <c:ptCount val="2"/>
                      <c:pt idx="0">
                        <c:v>0.79900000000000004</c:v>
                      </c:pt>
                      <c:pt idx="1">
                        <c:v>0.79500000000000004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2E82-4629-92AC-7A96FD0E8386}"/>
                  </c:ext>
                </c:extLst>
              </c15:ser>
            </c15:filteredBarSeries>
          </c:ext>
        </c:extLst>
      </c:barChart>
      <c:catAx>
        <c:axId val="1090684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1797488"/>
        <c:crosses val="autoZero"/>
        <c:auto val="1"/>
        <c:lblAlgn val="ctr"/>
        <c:lblOffset val="100"/>
        <c:noMultiLvlLbl val="0"/>
      </c:catAx>
      <c:valAx>
        <c:axId val="1341797488"/>
        <c:scaling>
          <c:orientation val="minMax"/>
          <c:max val="0.85000000000000009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0684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HIV Activity </a:t>
            </a:r>
            <a:r>
              <a:rPr lang="en-US" sz="2000" b="1" i="0" u="none" strike="noStrike" baseline="0" dirty="0">
                <a:effectLst/>
              </a:rPr>
              <a:t>Performance</a:t>
            </a:r>
          </a:p>
          <a:p>
            <a:pPr>
              <a:defRPr sz="2000"/>
            </a:pPr>
            <a:r>
              <a:rPr lang="en-US" sz="2000" b="1" i="0" u="none" strike="noStrike" baseline="0" dirty="0">
                <a:effectLst/>
              </a:rPr>
              <a:t>(</a:t>
            </a:r>
            <a:r>
              <a:rPr lang="en-US" sz="2000" b="1" i="1" u="none" strike="noStrike" baseline="0" dirty="0">
                <a:effectLst/>
              </a:rPr>
              <a:t>AUC: Higher is Better)</a:t>
            </a:r>
            <a:endParaRPr lang="en-US" sz="20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'HIV_All (2)'!$A$2</c:f>
              <c:strCache>
                <c:ptCount val="1"/>
                <c:pt idx="0">
                  <c:v>MLP DNN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'HIV_All (2)'!$C$1:$D$1</c:f>
              <c:strCache>
                <c:ptCount val="2"/>
                <c:pt idx="0">
                  <c:v>Val_AUC</c:v>
                </c:pt>
                <c:pt idx="1">
                  <c:v>Test_AUC</c:v>
                </c:pt>
              </c:strCache>
            </c:strRef>
          </c:cat>
          <c:val>
            <c:numRef>
              <c:f>'HIV_All (2)'!$C$2:$D$2</c:f>
              <c:numCache>
                <c:formatCode>0.000</c:formatCode>
                <c:ptCount val="2"/>
                <c:pt idx="0">
                  <c:v>0.71499999999999997</c:v>
                </c:pt>
                <c:pt idx="1">
                  <c:v>0.73199999999999998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A8-4986-B5A0-E790432E1468}"/>
            </c:ext>
          </c:extLst>
        </c:ser>
        <c:ser>
          <c:idx val="2"/>
          <c:order val="2"/>
          <c:tx>
            <c:strRef>
              <c:f>'HIV_All (2)'!$A$4</c:f>
              <c:strCache>
                <c:ptCount val="1"/>
                <c:pt idx="0">
                  <c:v>Chemception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'HIV_All (2)'!$C$1:$D$1</c:f>
              <c:strCache>
                <c:ptCount val="2"/>
                <c:pt idx="0">
                  <c:v>Val_AUC</c:v>
                </c:pt>
                <c:pt idx="1">
                  <c:v>Test_AUC</c:v>
                </c:pt>
              </c:strCache>
            </c:strRef>
          </c:cat>
          <c:val>
            <c:numRef>
              <c:f>'HIV_All (2)'!$C$4:$D$4</c:f>
              <c:numCache>
                <c:formatCode>0.000</c:formatCode>
                <c:ptCount val="2"/>
                <c:pt idx="0">
                  <c:v>0.745</c:v>
                </c:pt>
                <c:pt idx="1">
                  <c:v>0.74399999999999999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A8-4986-B5A0-E790432E1468}"/>
            </c:ext>
          </c:extLst>
        </c:ser>
        <c:ser>
          <c:idx val="3"/>
          <c:order val="3"/>
          <c:tx>
            <c:strRef>
              <c:f>'HIV_All (2)'!$A$5</c:f>
              <c:strCache>
                <c:ptCount val="1"/>
                <c:pt idx="0">
                  <c:v>AugChemception</c:v>
                </c:pt>
              </c:strCache>
              <c:extLst xmlns:c15="http://schemas.microsoft.com/office/drawing/2012/chart"/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'HIV_All (2)'!$C$1:$D$1</c:f>
              <c:strCache>
                <c:ptCount val="2"/>
                <c:pt idx="0">
                  <c:v>Val_AUC</c:v>
                </c:pt>
                <c:pt idx="1">
                  <c:v>Test_AUC</c:v>
                </c:pt>
              </c:strCache>
              <c:extLst xmlns:c15="http://schemas.microsoft.com/office/drawing/2012/chart"/>
            </c:strRef>
          </c:cat>
          <c:val>
            <c:numRef>
              <c:f>'HIV_All (2)'!$C$5:$D$5</c:f>
              <c:numCache>
                <c:formatCode>0.000</c:formatCode>
                <c:ptCount val="2"/>
                <c:pt idx="0">
                  <c:v>0.76200000000000001</c:v>
                </c:pt>
                <c:pt idx="1">
                  <c:v>0.77700000000000002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2-9CA8-4986-B5A0-E790432E14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41808912"/>
        <c:axId val="1341811632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'HIV_All (2)'!$A$3</c15:sqref>
                        </c15:formulaRef>
                      </c:ext>
                    </c:extLst>
                    <c:strCache>
                      <c:ptCount val="1"/>
                      <c:pt idx="0">
                        <c:v>ConvGraph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'HIV_All (2)'!$C$1:$D$1</c15:sqref>
                        </c15:formulaRef>
                      </c:ext>
                    </c:extLst>
                    <c:strCache>
                      <c:ptCount val="2"/>
                      <c:pt idx="0">
                        <c:v>Val_AUC</c:v>
                      </c:pt>
                      <c:pt idx="1">
                        <c:v>Test_AUC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'HIV_All (2)'!$C$3:$D$3</c15:sqref>
                        </c15:formulaRef>
                      </c:ext>
                    </c:extLst>
                    <c:numCache>
                      <c:formatCode>0.000</c:formatCode>
                      <c:ptCount val="2"/>
                      <c:pt idx="0">
                        <c:v>0.80300000000000005</c:v>
                      </c:pt>
                      <c:pt idx="1">
                        <c:v>0.83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9CA8-4986-B5A0-E790432E1468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'HIV_All (2)'!$A$6</c15:sqref>
                        </c15:formulaRef>
                      </c:ext>
                    </c:extLst>
                    <c:strCache>
                      <c:ptCount val="1"/>
                      <c:pt idx="0">
                        <c:v>ChemNet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'HIV_All (2)'!$C$1:$D$1</c15:sqref>
                        </c15:formulaRef>
                      </c:ext>
                    </c:extLst>
                    <c:strCache>
                      <c:ptCount val="2"/>
                      <c:pt idx="0">
                        <c:v>Val_AUC</c:v>
                      </c:pt>
                      <c:pt idx="1">
                        <c:v>Test_AUC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'HIV_All (2)'!$C$6:$D$6</c15:sqref>
                        </c15:formulaRef>
                      </c:ext>
                    </c:extLst>
                    <c:numCache>
                      <c:formatCode>0.000</c:formatCode>
                      <c:ptCount val="2"/>
                      <c:pt idx="0">
                        <c:v>0.77800000000000002</c:v>
                      </c:pt>
                      <c:pt idx="1">
                        <c:v>0.80700000000000005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9CA8-4986-B5A0-E790432E1468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'HIV_All (2)'!$A$7</c15:sqref>
                        </c15:formulaRef>
                      </c:ext>
                    </c:extLst>
                    <c:strCache>
                      <c:ptCount val="1"/>
                      <c:pt idx="0">
                        <c:v>SMILES2Vec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'HIV_All (2)'!$C$1:$D$1</c15:sqref>
                        </c15:formulaRef>
                      </c:ext>
                    </c:extLst>
                    <c:strCache>
                      <c:ptCount val="2"/>
                      <c:pt idx="0">
                        <c:v>Val_AUC</c:v>
                      </c:pt>
                      <c:pt idx="1">
                        <c:v>Test_AUC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'HIV_All (2)'!$C$7:$D$7</c15:sqref>
                        </c15:formulaRef>
                      </c:ext>
                    </c:extLst>
                    <c:numCache>
                      <c:formatCode>0.000</c:formatCode>
                      <c:ptCount val="2"/>
                      <c:pt idx="0">
                        <c:v>0.78100000000000003</c:v>
                      </c:pt>
                      <c:pt idx="1">
                        <c:v>0.76500000000000001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9CA8-4986-B5A0-E790432E1468}"/>
                  </c:ext>
                </c:extLst>
              </c15:ser>
            </c15:filteredBarSeries>
          </c:ext>
        </c:extLst>
      </c:barChart>
      <c:catAx>
        <c:axId val="1341808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1811632"/>
        <c:crosses val="autoZero"/>
        <c:auto val="1"/>
        <c:lblAlgn val="ctr"/>
        <c:lblOffset val="100"/>
        <c:noMultiLvlLbl val="0"/>
      </c:catAx>
      <c:valAx>
        <c:axId val="1341811632"/>
        <c:scaling>
          <c:orientation val="minMax"/>
          <c:max val="0.85000000000000009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1808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 err="1"/>
              <a:t>FreeSolv</a:t>
            </a:r>
            <a:r>
              <a:rPr lang="en-US" sz="2000" b="1" dirty="0"/>
              <a:t> Performance</a:t>
            </a:r>
          </a:p>
          <a:p>
            <a:pPr>
              <a:defRPr sz="2000"/>
            </a:pPr>
            <a:r>
              <a:rPr lang="en-US" sz="2000" b="1" dirty="0"/>
              <a:t>(</a:t>
            </a:r>
            <a:r>
              <a:rPr lang="en-US" sz="2000" b="1" i="1" dirty="0"/>
              <a:t>RMSE: Lower is Better</a:t>
            </a:r>
            <a:r>
              <a:rPr lang="en-US" sz="2000" b="1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'FreeSolv_All (2)'!$A$2</c:f>
              <c:strCache>
                <c:ptCount val="1"/>
                <c:pt idx="0">
                  <c:v>MLP DNN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'FreeSolv_All (2)'!$C$1:$D$1</c:f>
              <c:strCache>
                <c:ptCount val="2"/>
                <c:pt idx="0">
                  <c:v>Val_RMSE</c:v>
                </c:pt>
                <c:pt idx="1">
                  <c:v>Test_RMSE</c:v>
                </c:pt>
              </c:strCache>
            </c:strRef>
          </c:cat>
          <c:val>
            <c:numRef>
              <c:f>'FreeSolv_All (2)'!$C$2:$D$2</c:f>
              <c:numCache>
                <c:formatCode>0.000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D1-4FFF-994A-C89355A33B3B}"/>
            </c:ext>
          </c:extLst>
        </c:ser>
        <c:ser>
          <c:idx val="2"/>
          <c:order val="2"/>
          <c:tx>
            <c:strRef>
              <c:f>'FreeSolv_All (2)'!$A$4</c:f>
              <c:strCache>
                <c:ptCount val="1"/>
                <c:pt idx="0">
                  <c:v>Chemception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'FreeSolv_All (2)'!$C$1:$D$1</c:f>
              <c:strCache>
                <c:ptCount val="2"/>
                <c:pt idx="0">
                  <c:v>Val_RMSE</c:v>
                </c:pt>
                <c:pt idx="1">
                  <c:v>Test_RMSE</c:v>
                </c:pt>
              </c:strCache>
            </c:strRef>
          </c:cat>
          <c:val>
            <c:numRef>
              <c:f>'FreeSolv_All (2)'!$C$4:$D$4</c:f>
              <c:numCache>
                <c:formatCode>0.000</c:formatCode>
                <c:ptCount val="2"/>
                <c:pt idx="0">
                  <c:v>1.51</c:v>
                </c:pt>
                <c:pt idx="1">
                  <c:v>1.746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D1-4FFF-994A-C89355A33B3B}"/>
            </c:ext>
          </c:extLst>
        </c:ser>
        <c:ser>
          <c:idx val="3"/>
          <c:order val="3"/>
          <c:tx>
            <c:strRef>
              <c:f>'FreeSolv_All (2)'!$A$5</c:f>
              <c:strCache>
                <c:ptCount val="1"/>
                <c:pt idx="0">
                  <c:v>AugChemception</c:v>
                </c:pt>
              </c:strCache>
              <c:extLst xmlns:c15="http://schemas.microsoft.com/office/drawing/2012/chart"/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'FreeSolv_All (2)'!$C$1:$D$1</c:f>
              <c:strCache>
                <c:ptCount val="2"/>
                <c:pt idx="0">
                  <c:v>Val_RMSE</c:v>
                </c:pt>
                <c:pt idx="1">
                  <c:v>Test_RMSE</c:v>
                </c:pt>
              </c:strCache>
              <c:extLst xmlns:c15="http://schemas.microsoft.com/office/drawing/2012/chart"/>
            </c:strRef>
          </c:cat>
          <c:val>
            <c:numRef>
              <c:f>'FreeSolv_All (2)'!$C$5:$D$5</c:f>
              <c:numCache>
                <c:formatCode>0.000</c:formatCode>
                <c:ptCount val="2"/>
                <c:pt idx="0">
                  <c:v>1.1719999999999999</c:v>
                </c:pt>
                <c:pt idx="1">
                  <c:v>1.2230000000000001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2-24D1-4FFF-994A-C89355A33B3B}"/>
            </c:ext>
          </c:extLst>
        </c:ser>
        <c:ser>
          <c:idx val="6"/>
          <c:order val="6"/>
          <c:tx>
            <c:strRef>
              <c:f>'FreeSolv_All (2)'!$A$8</c:f>
              <c:strCache>
                <c:ptCount val="1"/>
                <c:pt idx="0">
                  <c:v>FEP Calcs</c:v>
                </c:pt>
              </c:strCache>
              <c:extLst xmlns:c15="http://schemas.microsoft.com/office/drawing/2012/chart"/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'FreeSolv_All (2)'!$C$1:$D$1</c:f>
              <c:strCache>
                <c:ptCount val="2"/>
                <c:pt idx="0">
                  <c:v>Val_RMSE</c:v>
                </c:pt>
                <c:pt idx="1">
                  <c:v>Test_RMSE</c:v>
                </c:pt>
              </c:strCache>
              <c:extLst xmlns:c15="http://schemas.microsoft.com/office/drawing/2012/chart"/>
            </c:strRef>
          </c:cat>
          <c:val>
            <c:numRef>
              <c:f>'FreeSolv_All (2)'!$C$8:$D$8</c:f>
              <c:numCache>
                <c:formatCode>0.000</c:formatCode>
                <c:ptCount val="2"/>
                <c:pt idx="0">
                  <c:v>1.5</c:v>
                </c:pt>
                <c:pt idx="1">
                  <c:v>1.5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3-24D1-4FFF-994A-C89355A33B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41799664"/>
        <c:axId val="1341800208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'FreeSolv_All (2)'!$A$3</c15:sqref>
                        </c15:formulaRef>
                      </c:ext>
                    </c:extLst>
                    <c:strCache>
                      <c:ptCount val="1"/>
                      <c:pt idx="0">
                        <c:v>ConvGraph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'FreeSolv_All (2)'!$C$1:$D$1</c15:sqref>
                        </c15:formulaRef>
                      </c:ext>
                    </c:extLst>
                    <c:strCache>
                      <c:ptCount val="2"/>
                      <c:pt idx="0">
                        <c:v>Val_RMSE</c:v>
                      </c:pt>
                      <c:pt idx="1">
                        <c:v>Test_RMSE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'FreeSolv_All (2)'!$C$3:$D$3</c15:sqref>
                        </c15:formulaRef>
                      </c:ext>
                    </c:extLst>
                    <c:numCache>
                      <c:formatCode>0.000</c:formatCode>
                      <c:ptCount val="2"/>
                      <c:pt idx="0">
                        <c:v>1.3</c:v>
                      </c:pt>
                      <c:pt idx="1">
                        <c:v>1.3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24D1-4FFF-994A-C89355A33B3B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'FreeSolv_All (2)'!$A$6</c15:sqref>
                        </c15:formulaRef>
                      </c:ext>
                    </c:extLst>
                    <c:strCache>
                      <c:ptCount val="1"/>
                      <c:pt idx="0">
                        <c:v>ChemNet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'FreeSolv_All (2)'!$C$1:$D$1</c15:sqref>
                        </c15:formulaRef>
                      </c:ext>
                    </c:extLst>
                    <c:strCache>
                      <c:ptCount val="2"/>
                      <c:pt idx="0">
                        <c:v>Val_RMSE</c:v>
                      </c:pt>
                      <c:pt idx="1">
                        <c:v>Test_RMSE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'FreeSolv_All (2)'!$C$6:$D$6</c15:sqref>
                        </c15:formulaRef>
                      </c:ext>
                    </c:extLst>
                    <c:numCache>
                      <c:formatCode>0.000</c:formatCode>
                      <c:ptCount val="2"/>
                      <c:pt idx="0">
                        <c:v>0.97699999999999998</c:v>
                      </c:pt>
                      <c:pt idx="1">
                        <c:v>1.048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24D1-4FFF-994A-C89355A33B3B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'FreeSolv_All (2)'!$A$7</c15:sqref>
                        </c15:formulaRef>
                      </c:ext>
                    </c:extLst>
                    <c:strCache>
                      <c:ptCount val="1"/>
                      <c:pt idx="0">
                        <c:v>SMILES2Vec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'FreeSolv_All (2)'!$C$1:$D$1</c15:sqref>
                        </c15:formulaRef>
                      </c:ext>
                    </c:extLst>
                    <c:strCache>
                      <c:ptCount val="2"/>
                      <c:pt idx="0">
                        <c:v>Val_RMSE</c:v>
                      </c:pt>
                      <c:pt idx="1">
                        <c:v>Test_RMSE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'FreeSolv_All (2)'!$C$7:$D$7</c15:sqref>
                        </c15:formulaRef>
                      </c:ext>
                    </c:extLst>
                    <c:numCache>
                      <c:formatCode>0.000</c:formatCode>
                      <c:ptCount val="2"/>
                      <c:pt idx="0">
                        <c:v>1.135</c:v>
                      </c:pt>
                      <c:pt idx="1">
                        <c:v>1.0169999999999999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6-24D1-4FFF-994A-C89355A33B3B}"/>
                  </c:ext>
                </c:extLst>
              </c15:ser>
            </c15:filteredBarSeries>
          </c:ext>
        </c:extLst>
      </c:barChart>
      <c:catAx>
        <c:axId val="134179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1800208"/>
        <c:crosses val="autoZero"/>
        <c:auto val="1"/>
        <c:lblAlgn val="ctr"/>
        <c:lblOffset val="100"/>
        <c:noMultiLvlLbl val="0"/>
      </c:catAx>
      <c:valAx>
        <c:axId val="1341800208"/>
        <c:scaling>
          <c:orientation val="minMax"/>
          <c:max val="2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1799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Tox21 Performance</a:t>
            </a:r>
          </a:p>
          <a:p>
            <a:pPr>
              <a:defRPr sz="2000"/>
            </a:pPr>
            <a:r>
              <a:rPr lang="en-US" sz="2000" b="1" dirty="0"/>
              <a:t>(</a:t>
            </a:r>
            <a:r>
              <a:rPr lang="en-US" sz="2000" b="1" i="1" dirty="0"/>
              <a:t>AUC:</a:t>
            </a:r>
            <a:r>
              <a:rPr lang="en-US" sz="2000" b="1" i="1" baseline="0" dirty="0"/>
              <a:t> </a:t>
            </a:r>
            <a:r>
              <a:rPr lang="en-US" sz="2000" b="1" i="1" dirty="0"/>
              <a:t>Higher is</a:t>
            </a:r>
            <a:r>
              <a:rPr lang="en-US" sz="2000" b="1" i="1" baseline="0" dirty="0"/>
              <a:t> Better</a:t>
            </a:r>
            <a:r>
              <a:rPr lang="en-US" sz="2000" b="1" baseline="0" dirty="0"/>
              <a:t>)</a:t>
            </a:r>
            <a:endParaRPr lang="en-US" sz="20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'Tox21_All (2)'!$A$2</c:f>
              <c:strCache>
                <c:ptCount val="1"/>
                <c:pt idx="0">
                  <c:v>MLP DNN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'Tox21_All (2)'!$C$1:$D$1</c:f>
              <c:strCache>
                <c:ptCount val="2"/>
                <c:pt idx="0">
                  <c:v>Val_AUC</c:v>
                </c:pt>
                <c:pt idx="1">
                  <c:v>Test_AUC</c:v>
                </c:pt>
              </c:strCache>
            </c:strRef>
          </c:cat>
          <c:val>
            <c:numRef>
              <c:f>'Tox21_All (2)'!$C$2:$D$2</c:f>
              <c:numCache>
                <c:formatCode>0.000</c:formatCode>
                <c:ptCount val="2"/>
                <c:pt idx="0">
                  <c:v>0.77700000000000002</c:v>
                </c:pt>
                <c:pt idx="1">
                  <c:v>0.79900000000000004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2B-44E9-BAAD-420F371280FD}"/>
            </c:ext>
          </c:extLst>
        </c:ser>
        <c:ser>
          <c:idx val="2"/>
          <c:order val="2"/>
          <c:tx>
            <c:strRef>
              <c:f>'Tox21_All (2)'!$A$4</c:f>
              <c:strCache>
                <c:ptCount val="1"/>
                <c:pt idx="0">
                  <c:v>Chemception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'Tox21_All (2)'!$C$1:$D$1</c:f>
              <c:strCache>
                <c:ptCount val="2"/>
                <c:pt idx="0">
                  <c:v>Val_AUC</c:v>
                </c:pt>
                <c:pt idx="1">
                  <c:v>Test_AUC</c:v>
                </c:pt>
              </c:strCache>
            </c:strRef>
          </c:cat>
          <c:val>
            <c:numRef>
              <c:f>'Tox21_All (2)'!$C$4:$D$4</c:f>
              <c:numCache>
                <c:formatCode>0.000</c:formatCode>
                <c:ptCount val="2"/>
                <c:pt idx="0">
                  <c:v>0.76800000000000002</c:v>
                </c:pt>
                <c:pt idx="1">
                  <c:v>0.77300000000000002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2B-44E9-BAAD-420F371280FD}"/>
            </c:ext>
          </c:extLst>
        </c:ser>
        <c:ser>
          <c:idx val="3"/>
          <c:order val="3"/>
          <c:tx>
            <c:strRef>
              <c:f>'Tox21_All (2)'!$A$5</c:f>
              <c:strCache>
                <c:ptCount val="1"/>
                <c:pt idx="0">
                  <c:v>AugChemception</c:v>
                </c:pt>
              </c:strCache>
              <c:extLst xmlns:c15="http://schemas.microsoft.com/office/drawing/2012/chart"/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'Tox21_All (2)'!$C$1:$D$1</c:f>
              <c:strCache>
                <c:ptCount val="2"/>
                <c:pt idx="0">
                  <c:v>Val_AUC</c:v>
                </c:pt>
                <c:pt idx="1">
                  <c:v>Test_AUC</c:v>
                </c:pt>
              </c:strCache>
              <c:extLst xmlns:c15="http://schemas.microsoft.com/office/drawing/2012/chart"/>
            </c:strRef>
          </c:cat>
          <c:val>
            <c:numRef>
              <c:f>'Tox21_All (2)'!$C$5:$D$5</c:f>
              <c:numCache>
                <c:formatCode>0.000</c:formatCode>
                <c:ptCount val="2"/>
                <c:pt idx="0">
                  <c:v>0.79600000000000004</c:v>
                </c:pt>
                <c:pt idx="1">
                  <c:v>0.79800000000000004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2-9D2B-44E9-BAAD-420F371280FD}"/>
            </c:ext>
          </c:extLst>
        </c:ser>
        <c:ser>
          <c:idx val="4"/>
          <c:order val="4"/>
          <c:tx>
            <c:strRef>
              <c:f>'Tox21_All (2)'!$A$6</c:f>
              <c:strCache>
                <c:ptCount val="1"/>
                <c:pt idx="0">
                  <c:v>ChemNet</c:v>
                </c:pt>
              </c:strCache>
              <c:extLst xmlns:c15="http://schemas.microsoft.com/office/drawing/2012/chart"/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'Tox21_All (2)'!$C$1:$D$1</c:f>
              <c:strCache>
                <c:ptCount val="2"/>
                <c:pt idx="0">
                  <c:v>Val_AUC</c:v>
                </c:pt>
                <c:pt idx="1">
                  <c:v>Test_AUC</c:v>
                </c:pt>
              </c:strCache>
              <c:extLst xmlns:c15="http://schemas.microsoft.com/office/drawing/2012/chart"/>
            </c:strRef>
          </c:cat>
          <c:val>
            <c:numRef>
              <c:f>'Tox21_All (2)'!$C$6:$D$6</c:f>
              <c:numCache>
                <c:formatCode>0.000</c:formatCode>
                <c:ptCount val="2"/>
                <c:pt idx="0">
                  <c:v>0.81083333333333296</c:v>
                </c:pt>
                <c:pt idx="1">
                  <c:v>0.82099999999999995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3-9D2B-44E9-BAAD-420F371280FD}"/>
            </c:ext>
          </c:extLst>
        </c:ser>
        <c:ser>
          <c:idx val="5"/>
          <c:order val="5"/>
          <c:tx>
            <c:strRef>
              <c:f>'Tox21_All (2)'!$A$7</c:f>
              <c:strCache>
                <c:ptCount val="1"/>
                <c:pt idx="0">
                  <c:v>SMILES2Vec</c:v>
                </c:pt>
              </c:strCache>
              <c:extLst xmlns:c15="http://schemas.microsoft.com/office/drawing/2012/chart"/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'Tox21_All (2)'!$C$1:$D$1</c:f>
              <c:strCache>
                <c:ptCount val="2"/>
                <c:pt idx="0">
                  <c:v>Val_AUC</c:v>
                </c:pt>
                <c:pt idx="1">
                  <c:v>Test_AUC</c:v>
                </c:pt>
              </c:strCache>
              <c:extLst xmlns:c15="http://schemas.microsoft.com/office/drawing/2012/chart"/>
            </c:strRef>
          </c:cat>
          <c:val>
            <c:numRef>
              <c:f>'Tox21_All (2)'!$C$7:$D$7</c:f>
              <c:numCache>
                <c:formatCode>0.000</c:formatCode>
                <c:ptCount val="2"/>
                <c:pt idx="0">
                  <c:v>0.79900000000000004</c:v>
                </c:pt>
                <c:pt idx="1">
                  <c:v>0.79500000000000004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4-9D2B-44E9-BAAD-420F371280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41807280"/>
        <c:axId val="1341807824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'Tox21_All (2)'!$A$3</c15:sqref>
                        </c15:formulaRef>
                      </c:ext>
                    </c:extLst>
                    <c:strCache>
                      <c:ptCount val="1"/>
                      <c:pt idx="0">
                        <c:v>ConvGraph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'Tox21_All (2)'!$C$1:$D$1</c15:sqref>
                        </c15:formulaRef>
                      </c:ext>
                    </c:extLst>
                    <c:strCache>
                      <c:ptCount val="2"/>
                      <c:pt idx="0">
                        <c:v>Val_AUC</c:v>
                      </c:pt>
                      <c:pt idx="1">
                        <c:v>Test_AUC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'Tox21_All (2)'!$C$3:$D$3</c15:sqref>
                        </c15:formulaRef>
                      </c:ext>
                    </c:extLst>
                    <c:numCache>
                      <c:formatCode>0.000</c:formatCode>
                      <c:ptCount val="2"/>
                      <c:pt idx="0">
                        <c:v>0.81100000000000005</c:v>
                      </c:pt>
                      <c:pt idx="1">
                        <c:v>0.84799999999999998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9D2B-44E9-BAAD-420F371280FD}"/>
                  </c:ext>
                </c:extLst>
              </c15:ser>
            </c15:filteredBarSeries>
          </c:ext>
        </c:extLst>
      </c:barChart>
      <c:catAx>
        <c:axId val="134180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1807824"/>
        <c:crosses val="autoZero"/>
        <c:auto val="1"/>
        <c:lblAlgn val="ctr"/>
        <c:lblOffset val="100"/>
        <c:noMultiLvlLbl val="0"/>
      </c:catAx>
      <c:valAx>
        <c:axId val="1341807824"/>
        <c:scaling>
          <c:orientation val="minMax"/>
          <c:max val="0.85000000000000009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180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HIV Activity </a:t>
            </a:r>
            <a:r>
              <a:rPr lang="en-US" sz="2000" b="1" i="0" u="none" strike="noStrike" baseline="0" dirty="0">
                <a:effectLst/>
              </a:rPr>
              <a:t>Performance</a:t>
            </a:r>
          </a:p>
          <a:p>
            <a:pPr>
              <a:defRPr sz="2000"/>
            </a:pPr>
            <a:r>
              <a:rPr lang="en-US" sz="2000" b="1" i="0" u="none" strike="noStrike" baseline="0" dirty="0">
                <a:effectLst/>
              </a:rPr>
              <a:t>(</a:t>
            </a:r>
            <a:r>
              <a:rPr lang="en-US" sz="2000" b="1" i="1" u="none" strike="noStrike" baseline="0" dirty="0">
                <a:effectLst/>
              </a:rPr>
              <a:t>AUC: Higher is Better)</a:t>
            </a:r>
            <a:endParaRPr lang="en-US" sz="20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'HIV_All (2)'!$A$2</c:f>
              <c:strCache>
                <c:ptCount val="1"/>
                <c:pt idx="0">
                  <c:v>MLP DNN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'HIV_All (2)'!$C$1:$D$1</c:f>
              <c:strCache>
                <c:ptCount val="2"/>
                <c:pt idx="0">
                  <c:v>Val_AUC</c:v>
                </c:pt>
                <c:pt idx="1">
                  <c:v>Test_AUC</c:v>
                </c:pt>
              </c:strCache>
            </c:strRef>
          </c:cat>
          <c:val>
            <c:numRef>
              <c:f>'HIV_All (2)'!$C$2:$D$2</c:f>
              <c:numCache>
                <c:formatCode>0.000</c:formatCode>
                <c:ptCount val="2"/>
                <c:pt idx="0">
                  <c:v>0.71499999999999997</c:v>
                </c:pt>
                <c:pt idx="1">
                  <c:v>0.73199999999999998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32-464B-9AD6-8B3774D728C6}"/>
            </c:ext>
          </c:extLst>
        </c:ser>
        <c:ser>
          <c:idx val="2"/>
          <c:order val="2"/>
          <c:tx>
            <c:strRef>
              <c:f>'HIV_All (2)'!$A$4</c:f>
              <c:strCache>
                <c:ptCount val="1"/>
                <c:pt idx="0">
                  <c:v>Chemception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'HIV_All (2)'!$C$1:$D$1</c:f>
              <c:strCache>
                <c:ptCount val="2"/>
                <c:pt idx="0">
                  <c:v>Val_AUC</c:v>
                </c:pt>
                <c:pt idx="1">
                  <c:v>Test_AUC</c:v>
                </c:pt>
              </c:strCache>
            </c:strRef>
          </c:cat>
          <c:val>
            <c:numRef>
              <c:f>'HIV_All (2)'!$C$4:$D$4</c:f>
              <c:numCache>
                <c:formatCode>0.000</c:formatCode>
                <c:ptCount val="2"/>
                <c:pt idx="0">
                  <c:v>0.745</c:v>
                </c:pt>
                <c:pt idx="1">
                  <c:v>0.74399999999999999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32-464B-9AD6-8B3774D728C6}"/>
            </c:ext>
          </c:extLst>
        </c:ser>
        <c:ser>
          <c:idx val="3"/>
          <c:order val="3"/>
          <c:tx>
            <c:strRef>
              <c:f>'HIV_All (2)'!$A$5</c:f>
              <c:strCache>
                <c:ptCount val="1"/>
                <c:pt idx="0">
                  <c:v>AugChemception</c:v>
                </c:pt>
              </c:strCache>
              <c:extLst xmlns:c15="http://schemas.microsoft.com/office/drawing/2012/chart"/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'HIV_All (2)'!$C$1:$D$1</c:f>
              <c:strCache>
                <c:ptCount val="2"/>
                <c:pt idx="0">
                  <c:v>Val_AUC</c:v>
                </c:pt>
                <c:pt idx="1">
                  <c:v>Test_AUC</c:v>
                </c:pt>
              </c:strCache>
              <c:extLst xmlns:c15="http://schemas.microsoft.com/office/drawing/2012/chart"/>
            </c:strRef>
          </c:cat>
          <c:val>
            <c:numRef>
              <c:f>'HIV_All (2)'!$C$5:$D$5</c:f>
              <c:numCache>
                <c:formatCode>0.000</c:formatCode>
                <c:ptCount val="2"/>
                <c:pt idx="0">
                  <c:v>0.76200000000000001</c:v>
                </c:pt>
                <c:pt idx="1">
                  <c:v>0.77700000000000002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2-2A32-464B-9AD6-8B3774D728C6}"/>
            </c:ext>
          </c:extLst>
        </c:ser>
        <c:ser>
          <c:idx val="4"/>
          <c:order val="4"/>
          <c:tx>
            <c:strRef>
              <c:f>'HIV_All (2)'!$A$6</c:f>
              <c:strCache>
                <c:ptCount val="1"/>
                <c:pt idx="0">
                  <c:v>ChemNet</c:v>
                </c:pt>
              </c:strCache>
              <c:extLst xmlns:c15="http://schemas.microsoft.com/office/drawing/2012/chart"/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'HIV_All (2)'!$C$1:$D$1</c:f>
              <c:strCache>
                <c:ptCount val="2"/>
                <c:pt idx="0">
                  <c:v>Val_AUC</c:v>
                </c:pt>
                <c:pt idx="1">
                  <c:v>Test_AUC</c:v>
                </c:pt>
              </c:strCache>
              <c:extLst xmlns:c15="http://schemas.microsoft.com/office/drawing/2012/chart"/>
            </c:strRef>
          </c:cat>
          <c:val>
            <c:numRef>
              <c:f>'HIV_All (2)'!$C$6:$D$6</c:f>
              <c:numCache>
                <c:formatCode>0.000</c:formatCode>
                <c:ptCount val="2"/>
                <c:pt idx="0">
                  <c:v>0.77800000000000002</c:v>
                </c:pt>
                <c:pt idx="1">
                  <c:v>0.80700000000000005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3-2A32-464B-9AD6-8B3774D728C6}"/>
            </c:ext>
          </c:extLst>
        </c:ser>
        <c:ser>
          <c:idx val="5"/>
          <c:order val="5"/>
          <c:tx>
            <c:strRef>
              <c:f>'HIV_All (2)'!$A$7</c:f>
              <c:strCache>
                <c:ptCount val="1"/>
                <c:pt idx="0">
                  <c:v>SMILES2Vec</c:v>
                </c:pt>
              </c:strCache>
              <c:extLst xmlns:c15="http://schemas.microsoft.com/office/drawing/2012/chart"/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'HIV_All (2)'!$C$1:$D$1</c:f>
              <c:strCache>
                <c:ptCount val="2"/>
                <c:pt idx="0">
                  <c:v>Val_AUC</c:v>
                </c:pt>
                <c:pt idx="1">
                  <c:v>Test_AUC</c:v>
                </c:pt>
              </c:strCache>
              <c:extLst xmlns:c15="http://schemas.microsoft.com/office/drawing/2012/chart"/>
            </c:strRef>
          </c:cat>
          <c:val>
            <c:numRef>
              <c:f>'HIV_All (2)'!$C$7:$D$7</c:f>
              <c:numCache>
                <c:formatCode>0.000</c:formatCode>
                <c:ptCount val="2"/>
                <c:pt idx="0">
                  <c:v>0.78100000000000003</c:v>
                </c:pt>
                <c:pt idx="1">
                  <c:v>0.76500000000000001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4-2A32-464B-9AD6-8B3774D728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41801840"/>
        <c:axId val="1341805104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'HIV_All (2)'!$A$3</c15:sqref>
                        </c15:formulaRef>
                      </c:ext>
                    </c:extLst>
                    <c:strCache>
                      <c:ptCount val="1"/>
                      <c:pt idx="0">
                        <c:v>ConvGraph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'HIV_All (2)'!$C$1:$D$1</c15:sqref>
                        </c15:formulaRef>
                      </c:ext>
                    </c:extLst>
                    <c:strCache>
                      <c:ptCount val="2"/>
                      <c:pt idx="0">
                        <c:v>Val_AUC</c:v>
                      </c:pt>
                      <c:pt idx="1">
                        <c:v>Test_AUC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'HIV_All (2)'!$C$3:$D$3</c15:sqref>
                        </c15:formulaRef>
                      </c:ext>
                    </c:extLst>
                    <c:numCache>
                      <c:formatCode>0.000</c:formatCode>
                      <c:ptCount val="2"/>
                      <c:pt idx="0">
                        <c:v>0.80300000000000005</c:v>
                      </c:pt>
                      <c:pt idx="1">
                        <c:v>0.83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2A32-464B-9AD6-8B3774D728C6}"/>
                  </c:ext>
                </c:extLst>
              </c15:ser>
            </c15:filteredBarSeries>
          </c:ext>
        </c:extLst>
      </c:barChart>
      <c:catAx>
        <c:axId val="134180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1805104"/>
        <c:crosses val="autoZero"/>
        <c:auto val="1"/>
        <c:lblAlgn val="ctr"/>
        <c:lblOffset val="100"/>
        <c:noMultiLvlLbl val="0"/>
      </c:catAx>
      <c:valAx>
        <c:axId val="1341805104"/>
        <c:scaling>
          <c:orientation val="minMax"/>
          <c:max val="0.85000000000000009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180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 err="1"/>
              <a:t>FreeSolv</a:t>
            </a:r>
            <a:r>
              <a:rPr lang="en-US" sz="2000" b="1" dirty="0"/>
              <a:t> Performance</a:t>
            </a:r>
          </a:p>
          <a:p>
            <a:pPr>
              <a:defRPr sz="2000"/>
            </a:pPr>
            <a:r>
              <a:rPr lang="en-US" sz="2000" b="1" dirty="0"/>
              <a:t>(</a:t>
            </a:r>
            <a:r>
              <a:rPr lang="en-US" sz="2000" b="1" i="1" dirty="0"/>
              <a:t>RMSE: Lower is Better</a:t>
            </a:r>
            <a:r>
              <a:rPr lang="en-US" sz="2000" b="1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'FreeSolv_All (2)'!$A$2</c:f>
              <c:strCache>
                <c:ptCount val="1"/>
                <c:pt idx="0">
                  <c:v>MLP DNN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'FreeSolv_All (2)'!$C$1:$D$1</c:f>
              <c:strCache>
                <c:ptCount val="2"/>
                <c:pt idx="0">
                  <c:v>Val_RMSE</c:v>
                </c:pt>
                <c:pt idx="1">
                  <c:v>Test_RMSE</c:v>
                </c:pt>
              </c:strCache>
            </c:strRef>
          </c:cat>
          <c:val>
            <c:numRef>
              <c:f>'FreeSolv_All (2)'!$C$2:$D$2</c:f>
              <c:numCache>
                <c:formatCode>0.000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D3-47BA-A726-E7A9B238EC53}"/>
            </c:ext>
          </c:extLst>
        </c:ser>
        <c:ser>
          <c:idx val="2"/>
          <c:order val="2"/>
          <c:tx>
            <c:strRef>
              <c:f>'FreeSolv_All (2)'!$A$4</c:f>
              <c:strCache>
                <c:ptCount val="1"/>
                <c:pt idx="0">
                  <c:v>Chemception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'FreeSolv_All (2)'!$C$1:$D$1</c:f>
              <c:strCache>
                <c:ptCount val="2"/>
                <c:pt idx="0">
                  <c:v>Val_RMSE</c:v>
                </c:pt>
                <c:pt idx="1">
                  <c:v>Test_RMSE</c:v>
                </c:pt>
              </c:strCache>
            </c:strRef>
          </c:cat>
          <c:val>
            <c:numRef>
              <c:f>'FreeSolv_All (2)'!$C$4:$D$4</c:f>
              <c:numCache>
                <c:formatCode>0.000</c:formatCode>
                <c:ptCount val="2"/>
                <c:pt idx="0">
                  <c:v>1.51</c:v>
                </c:pt>
                <c:pt idx="1">
                  <c:v>1.746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D3-47BA-A726-E7A9B238EC53}"/>
            </c:ext>
          </c:extLst>
        </c:ser>
        <c:ser>
          <c:idx val="3"/>
          <c:order val="3"/>
          <c:tx>
            <c:strRef>
              <c:f>'FreeSolv_All (2)'!$A$5</c:f>
              <c:strCache>
                <c:ptCount val="1"/>
                <c:pt idx="0">
                  <c:v>AugChemception</c:v>
                </c:pt>
              </c:strCache>
              <c:extLst xmlns:c15="http://schemas.microsoft.com/office/drawing/2012/chart"/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'FreeSolv_All (2)'!$C$1:$D$1</c:f>
              <c:strCache>
                <c:ptCount val="2"/>
                <c:pt idx="0">
                  <c:v>Val_RMSE</c:v>
                </c:pt>
                <c:pt idx="1">
                  <c:v>Test_RMSE</c:v>
                </c:pt>
              </c:strCache>
              <c:extLst xmlns:c15="http://schemas.microsoft.com/office/drawing/2012/chart"/>
            </c:strRef>
          </c:cat>
          <c:val>
            <c:numRef>
              <c:f>'FreeSolv_All (2)'!$C$5:$D$5</c:f>
              <c:numCache>
                <c:formatCode>0.000</c:formatCode>
                <c:ptCount val="2"/>
                <c:pt idx="0">
                  <c:v>1.1719999999999999</c:v>
                </c:pt>
                <c:pt idx="1">
                  <c:v>1.2230000000000001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2-D5D3-47BA-A726-E7A9B238EC53}"/>
            </c:ext>
          </c:extLst>
        </c:ser>
        <c:ser>
          <c:idx val="4"/>
          <c:order val="4"/>
          <c:tx>
            <c:strRef>
              <c:f>'FreeSolv_All (2)'!$A$6</c:f>
              <c:strCache>
                <c:ptCount val="1"/>
                <c:pt idx="0">
                  <c:v>ChemNet</c:v>
                </c:pt>
              </c:strCache>
              <c:extLst xmlns:c15="http://schemas.microsoft.com/office/drawing/2012/chart"/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'FreeSolv_All (2)'!$C$1:$D$1</c:f>
              <c:strCache>
                <c:ptCount val="2"/>
                <c:pt idx="0">
                  <c:v>Val_RMSE</c:v>
                </c:pt>
                <c:pt idx="1">
                  <c:v>Test_RMSE</c:v>
                </c:pt>
              </c:strCache>
              <c:extLst xmlns:c15="http://schemas.microsoft.com/office/drawing/2012/chart"/>
            </c:strRef>
          </c:cat>
          <c:val>
            <c:numRef>
              <c:f>'FreeSolv_All (2)'!$C$6:$D$6</c:f>
              <c:numCache>
                <c:formatCode>0.000</c:formatCode>
                <c:ptCount val="2"/>
                <c:pt idx="0">
                  <c:v>0.97699999999999998</c:v>
                </c:pt>
                <c:pt idx="1">
                  <c:v>1.048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3-D5D3-47BA-A726-E7A9B238EC53}"/>
            </c:ext>
          </c:extLst>
        </c:ser>
        <c:ser>
          <c:idx val="5"/>
          <c:order val="5"/>
          <c:tx>
            <c:strRef>
              <c:f>'FreeSolv_All (2)'!$A$7</c:f>
              <c:strCache>
                <c:ptCount val="1"/>
                <c:pt idx="0">
                  <c:v>SMILES2Vec</c:v>
                </c:pt>
              </c:strCache>
              <c:extLst xmlns:c15="http://schemas.microsoft.com/office/drawing/2012/chart"/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'FreeSolv_All (2)'!$C$1:$D$1</c:f>
              <c:strCache>
                <c:ptCount val="2"/>
                <c:pt idx="0">
                  <c:v>Val_RMSE</c:v>
                </c:pt>
                <c:pt idx="1">
                  <c:v>Test_RMSE</c:v>
                </c:pt>
              </c:strCache>
              <c:extLst xmlns:c15="http://schemas.microsoft.com/office/drawing/2012/chart"/>
            </c:strRef>
          </c:cat>
          <c:val>
            <c:numRef>
              <c:f>'FreeSolv_All (2)'!$C$7:$D$7</c:f>
              <c:numCache>
                <c:formatCode>0.000</c:formatCode>
                <c:ptCount val="2"/>
                <c:pt idx="0">
                  <c:v>1.135</c:v>
                </c:pt>
                <c:pt idx="1">
                  <c:v>1.0169999999999999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4-D5D3-47BA-A726-E7A9B238EC53}"/>
            </c:ext>
          </c:extLst>
        </c:ser>
        <c:ser>
          <c:idx val="6"/>
          <c:order val="6"/>
          <c:tx>
            <c:strRef>
              <c:f>'FreeSolv_All (2)'!$A$8</c:f>
              <c:strCache>
                <c:ptCount val="1"/>
                <c:pt idx="0">
                  <c:v>FEP Calcs</c:v>
                </c:pt>
              </c:strCache>
              <c:extLst xmlns:c15="http://schemas.microsoft.com/office/drawing/2012/chart"/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'FreeSolv_All (2)'!$C$1:$D$1</c:f>
              <c:strCache>
                <c:ptCount val="2"/>
                <c:pt idx="0">
                  <c:v>Val_RMSE</c:v>
                </c:pt>
                <c:pt idx="1">
                  <c:v>Test_RMSE</c:v>
                </c:pt>
              </c:strCache>
              <c:extLst xmlns:c15="http://schemas.microsoft.com/office/drawing/2012/chart"/>
            </c:strRef>
          </c:cat>
          <c:val>
            <c:numRef>
              <c:f>'FreeSolv_All (2)'!$C$8:$D$8</c:f>
              <c:numCache>
                <c:formatCode>0.000</c:formatCode>
                <c:ptCount val="2"/>
                <c:pt idx="0">
                  <c:v>1.5</c:v>
                </c:pt>
                <c:pt idx="1">
                  <c:v>1.5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5-D5D3-47BA-A726-E7A9B238EC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41804016"/>
        <c:axId val="1341802928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'FreeSolv_All (2)'!$A$3</c15:sqref>
                        </c15:formulaRef>
                      </c:ext>
                    </c:extLst>
                    <c:strCache>
                      <c:ptCount val="1"/>
                      <c:pt idx="0">
                        <c:v>ConvGraph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'FreeSolv_All (2)'!$C$1:$D$1</c15:sqref>
                        </c15:formulaRef>
                      </c:ext>
                    </c:extLst>
                    <c:strCache>
                      <c:ptCount val="2"/>
                      <c:pt idx="0">
                        <c:v>Val_RMSE</c:v>
                      </c:pt>
                      <c:pt idx="1">
                        <c:v>Test_RMSE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'FreeSolv_All (2)'!$C$3:$D$3</c15:sqref>
                        </c15:formulaRef>
                      </c:ext>
                    </c:extLst>
                    <c:numCache>
                      <c:formatCode>0.000</c:formatCode>
                      <c:ptCount val="2"/>
                      <c:pt idx="0">
                        <c:v>1.3</c:v>
                      </c:pt>
                      <c:pt idx="1">
                        <c:v>1.3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6-D5D3-47BA-A726-E7A9B238EC53}"/>
                  </c:ext>
                </c:extLst>
              </c15:ser>
            </c15:filteredBarSeries>
          </c:ext>
        </c:extLst>
      </c:barChart>
      <c:catAx>
        <c:axId val="1341804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1802928"/>
        <c:crosses val="autoZero"/>
        <c:auto val="1"/>
        <c:lblAlgn val="ctr"/>
        <c:lblOffset val="100"/>
        <c:noMultiLvlLbl val="0"/>
      </c:catAx>
      <c:valAx>
        <c:axId val="1341802928"/>
        <c:scaling>
          <c:orientation val="minMax"/>
          <c:max val="2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1804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0A31A-19FD-E948-84FE-618494EECCDF}" type="datetimeFigureOut">
              <a:rPr lang="en-US" smtClean="0"/>
              <a:pPr/>
              <a:t>6/24/2018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CE1B3-C980-6846-8849-6B0FF407A7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63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DB9A1-F6A1-9D40-82E7-3633A601FD23}" type="datetimeFigureOut">
              <a:rPr lang="en-US" smtClean="0"/>
              <a:pPr/>
              <a:t>6/24/2018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5324A-0D9B-9A43-AE72-6DBF244396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889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2"/>
            <a:ext cx="3657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514600"/>
            <a:ext cx="9144000" cy="1828800"/>
          </a:xfr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4400" b="1">
                <a:solidFill>
                  <a:srgbClr val="CC70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320" y="4800600"/>
            <a:ext cx="8595360" cy="45720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5257800"/>
            <a:ext cx="8595360" cy="27432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74320" y="5540477"/>
            <a:ext cx="8595360" cy="27432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321" y="6400800"/>
            <a:ext cx="825500" cy="228600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63634751-7DB9-4B1D-94BB-40F600AAD80F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76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2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E0EEA5D4-684C-45F9-A73C-BA4A11AE077A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"/>
          </p:nvPr>
        </p:nvSpPr>
        <p:spPr>
          <a:xfrm>
            <a:off x="274320" y="3290501"/>
            <a:ext cx="8595360" cy="276999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" y="5486400"/>
            <a:ext cx="8595360" cy="215444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4637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2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F6C3092C-7960-46D6-9F25-90E095E236BF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734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514600"/>
            <a:ext cx="9144000" cy="1828800"/>
          </a:xfrm>
          <a:prstGeom prst="rect">
            <a:avLst/>
          </a:prstGeo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2"/>
            <a:ext cx="3657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321" y="6400800"/>
            <a:ext cx="825500" cy="228600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7A983A68-132C-4E3C-879D-78FC404DFC24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320" y="4800600"/>
            <a:ext cx="8595360" cy="45720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5257800"/>
            <a:ext cx="8595360" cy="27432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74320" y="5540477"/>
            <a:ext cx="8595360" cy="27432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3169911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2743200" y="6356352"/>
            <a:ext cx="3657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FD1E36F6-8F13-40D8-B370-9E2DA332FC4E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274320" y="1600201"/>
            <a:ext cx="8595360" cy="1452705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4356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2"/>
            <a:ext cx="3657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C97D1CD9-005C-4B59-B5E7-E68292BFDDF9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"/>
          </p:nvPr>
        </p:nvSpPr>
        <p:spPr>
          <a:xfrm>
            <a:off x="274320" y="1600201"/>
            <a:ext cx="4114800" cy="1452705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half" idx="13"/>
          </p:nvPr>
        </p:nvSpPr>
        <p:spPr>
          <a:xfrm>
            <a:off x="4754880" y="1600201"/>
            <a:ext cx="4114800" cy="1452705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7985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356352"/>
            <a:ext cx="3657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E4758ECE-C41D-4E84-BF07-EA3A51711E34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sz="half" idx="13"/>
          </p:nvPr>
        </p:nvSpPr>
        <p:spPr>
          <a:xfrm>
            <a:off x="274320" y="2286001"/>
            <a:ext cx="4114800" cy="1452705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sz="half" idx="14"/>
          </p:nvPr>
        </p:nvSpPr>
        <p:spPr>
          <a:xfrm>
            <a:off x="4754880" y="2286001"/>
            <a:ext cx="4114800" cy="1452705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1"/>
            <a:ext cx="4114800" cy="307777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00201"/>
            <a:ext cx="4114800" cy="307777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3287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2"/>
            <a:ext cx="3657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2DAA44C9-8082-4291-A9F3-D490A7E4C863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idx="1"/>
          </p:nvPr>
        </p:nvSpPr>
        <p:spPr>
          <a:xfrm>
            <a:off x="274320" y="3290501"/>
            <a:ext cx="8595360" cy="276999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" y="5486400"/>
            <a:ext cx="8595360" cy="215444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96252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2"/>
            <a:ext cx="3657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F6E88394-2F7A-4874-B204-0111336DC6E7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34736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2743200" y="6356352"/>
            <a:ext cx="3657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1C0347C-0056-434C-8927-7A97BFCC9412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274320" y="1600201"/>
            <a:ext cx="8595360" cy="1452705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49376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2"/>
            <a:ext cx="3657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B86F3417-3549-4997-BC2E-A3C2C7F9ACE2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3"/>
          </p:nvPr>
        </p:nvSpPr>
        <p:spPr>
          <a:xfrm>
            <a:off x="274320" y="1600201"/>
            <a:ext cx="4114800" cy="1452705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4"/>
          </p:nvPr>
        </p:nvSpPr>
        <p:spPr>
          <a:xfrm>
            <a:off x="4754880" y="1600201"/>
            <a:ext cx="4114800" cy="1452705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39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2"/>
            <a:ext cx="3657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960B197-7021-4D7A-8105-CDE5DC1191BF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74320" y="1600201"/>
            <a:ext cx="8595360" cy="1452705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95709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356352"/>
            <a:ext cx="3657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45918FD4-A622-4595-8395-0CAA29DCF350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1"/>
            <a:ext cx="4114800" cy="307777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00201"/>
            <a:ext cx="4114800" cy="307777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3"/>
          </p:nvPr>
        </p:nvSpPr>
        <p:spPr>
          <a:xfrm>
            <a:off x="274320" y="2286001"/>
            <a:ext cx="4114800" cy="1452705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4"/>
          </p:nvPr>
        </p:nvSpPr>
        <p:spPr>
          <a:xfrm>
            <a:off x="4754880" y="2286001"/>
            <a:ext cx="4114800" cy="1452705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39446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2"/>
            <a:ext cx="3657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F733BD4D-F606-4304-A5A7-09FD120F01D9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idx="1"/>
          </p:nvPr>
        </p:nvSpPr>
        <p:spPr>
          <a:xfrm>
            <a:off x="274320" y="3290501"/>
            <a:ext cx="8595360" cy="276999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" y="5486400"/>
            <a:ext cx="8595360" cy="215444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00552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2"/>
            <a:ext cx="3657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759ED75D-463C-4D28-9A11-257B63EC1E8F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54007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2"/>
            <a:ext cx="3657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0" y="2514600"/>
            <a:ext cx="9144000" cy="1828800"/>
          </a:xfrm>
          <a:prstGeom prst="rect">
            <a:avLst/>
          </a:prstGeo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4400" b="1">
                <a:solidFill>
                  <a:srgbClr val="CC70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320" y="4800600"/>
            <a:ext cx="8595360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5257800"/>
            <a:ext cx="8595360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74320" y="5540477"/>
            <a:ext cx="8595360" cy="274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321" y="6400800"/>
            <a:ext cx="825500" cy="228600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FBED8C17-AE7E-42EB-9180-DB2680DC6C78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1785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2"/>
            <a:ext cx="3657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D475337E-E18F-4BB0-94D5-A4A3DB74683F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274320" y="1600201"/>
            <a:ext cx="8595360" cy="1452705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64254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2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8B90D7F-559C-4766-8107-F8F1D89A0C17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/>
          <p:cNvSpPr>
            <a:spLocks noGrp="1"/>
          </p:cNvSpPr>
          <p:nvPr>
            <p:ph sz="half" idx="1"/>
          </p:nvPr>
        </p:nvSpPr>
        <p:spPr>
          <a:xfrm>
            <a:off x="274320" y="1600201"/>
            <a:ext cx="4114800" cy="1452705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3"/>
          </p:nvPr>
        </p:nvSpPr>
        <p:spPr>
          <a:xfrm>
            <a:off x="4754880" y="1600201"/>
            <a:ext cx="4114800" cy="1452705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53862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356352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93F18C9-64CF-4820-B32C-C514E1F8533C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/>
          <p:cNvSpPr>
            <a:spLocks noGrp="1"/>
          </p:cNvSpPr>
          <p:nvPr>
            <p:ph sz="half" idx="13"/>
          </p:nvPr>
        </p:nvSpPr>
        <p:spPr>
          <a:xfrm>
            <a:off x="274320" y="2286001"/>
            <a:ext cx="4114800" cy="1452705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>
          <a:xfrm>
            <a:off x="4754880" y="2286001"/>
            <a:ext cx="4114800" cy="1452705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1"/>
            <a:ext cx="4114800" cy="307777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00201"/>
            <a:ext cx="4114800" cy="307777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2384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2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9873D13D-7C76-47BD-9136-00580C0638E5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2"/>
          <p:cNvSpPr>
            <a:spLocks noGrp="1"/>
          </p:cNvSpPr>
          <p:nvPr>
            <p:ph type="pic" idx="1"/>
          </p:nvPr>
        </p:nvSpPr>
        <p:spPr>
          <a:xfrm>
            <a:off x="274320" y="3290501"/>
            <a:ext cx="8595360" cy="276999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" y="5486400"/>
            <a:ext cx="8595360" cy="215444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4137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2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C62F14C9-64F6-4160-8E60-D25F5E42D349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0762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123FDD-A849-0642-8379-416E8F78A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9528" y="2269533"/>
            <a:ext cx="6619244" cy="1914665"/>
          </a:xfrm>
        </p:spPr>
        <p:txBody>
          <a:bodyPr anchor="ctr" anchorCtr="0">
            <a:normAutofit/>
          </a:bodyPr>
          <a:lstStyle>
            <a:lvl1pPr>
              <a:defRPr sz="27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Add your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93134" y="4841532"/>
            <a:ext cx="3828327" cy="332353"/>
          </a:xfrm>
        </p:spPr>
        <p:txBody>
          <a:bodyPr anchor="t">
            <a:noAutofit/>
          </a:bodyPr>
          <a:lstStyle>
            <a:lvl1pPr marL="0" indent="0" algn="l">
              <a:buNone/>
              <a:defRPr sz="1200" b="1" cap="none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6431F5-3DAC-D84D-B3CA-4D916900A327}"/>
              </a:ext>
            </a:extLst>
          </p:cNvPr>
          <p:cNvSpPr txBox="1"/>
          <p:nvPr/>
        </p:nvSpPr>
        <p:spPr>
          <a:xfrm>
            <a:off x="449528" y="4841532"/>
            <a:ext cx="1156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Presented by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2548C82-5B74-C04A-86FD-7FF89AB6E8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528" y="5539933"/>
            <a:ext cx="4993467" cy="913797"/>
          </a:xfrm>
        </p:spPr>
        <p:txBody>
          <a:bodyPr>
            <a:normAutofit/>
          </a:bodyPr>
          <a:lstStyle>
            <a:lvl1pPr marL="0" indent="0">
              <a:buNone/>
              <a:defRPr sz="1050" i="1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Enter additional contributors here, comma separated e.g.:</a:t>
            </a:r>
            <a:br>
              <a:rPr lang="en-US" dirty="0"/>
            </a:b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r>
              <a:rPr lang="en-US" dirty="0"/>
              <a:t>,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r>
              <a:rPr lang="en-US" dirty="0"/>
              <a:t>,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r>
              <a:rPr lang="en-US" dirty="0"/>
              <a:t>,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r>
              <a:rPr lang="en-US" dirty="0"/>
              <a:t>,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r>
              <a:rPr lang="en-US" dirty="0"/>
              <a:t>,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98866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2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F861F6F1-6AEC-4182-9142-F0C1DEC26DB5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274320" y="1600201"/>
            <a:ext cx="4114800" cy="1452705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3"/>
          </p:nvPr>
        </p:nvSpPr>
        <p:spPr>
          <a:xfrm>
            <a:off x="4754880" y="1600201"/>
            <a:ext cx="4114800" cy="1452705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2350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A1947F-565E-F041-89B6-6DA912B02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" y="0"/>
            <a:ext cx="913554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4447" y="2041953"/>
            <a:ext cx="7647563" cy="2283824"/>
          </a:xfrm>
        </p:spPr>
        <p:txBody>
          <a:bodyPr anchor="ctr"/>
          <a:lstStyle>
            <a:lvl1pPr algn="l">
              <a:defRPr sz="2400" b="1" cap="none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Add your section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2643799961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w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A1947F-565E-F041-89B6-6DA912B02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" y="0"/>
            <a:ext cx="913554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4447" y="2041953"/>
            <a:ext cx="4179060" cy="2283824"/>
          </a:xfrm>
        </p:spPr>
        <p:txBody>
          <a:bodyPr anchor="ctr"/>
          <a:lstStyle>
            <a:lvl1pPr algn="l">
              <a:defRPr sz="2400" b="1" cap="none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Add your section title here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07CA981-DCDA-8E4A-AB8C-6C070C13218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74965" y="903384"/>
            <a:ext cx="4269036" cy="4560965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a picture</a:t>
            </a:r>
          </a:p>
        </p:txBody>
      </p:sp>
    </p:spTree>
    <p:extLst>
      <p:ext uri="{BB962C8B-B14F-4D97-AF65-F5344CB8AC3E}">
        <p14:creationId xmlns:p14="http://schemas.microsoft.com/office/powerpoint/2010/main" val="411159008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210" y="1371601"/>
            <a:ext cx="7950496" cy="425369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/>
            </a:lvl1pPr>
            <a:lvl2pPr marL="557213" indent="-214313">
              <a:buFont typeface="Arial" panose="020B0604020202020204" pitchFamily="34" charset="0"/>
              <a:buChar char="•"/>
              <a:defRPr sz="1500" b="0"/>
            </a:lvl2pPr>
            <a:lvl3pPr marL="857250" indent="-171450">
              <a:buFont typeface="Arial" panose="020B0604020202020204" pitchFamily="34" charset="0"/>
              <a:buChar char="•"/>
              <a:defRPr sz="1350" b="0"/>
            </a:lvl3pPr>
            <a:lvl4pPr marL="1200150" indent="-171450">
              <a:buFont typeface="Arial" panose="020B0604020202020204" pitchFamily="34" charset="0"/>
              <a:buChar char="•"/>
              <a:defRPr sz="1200" b="0"/>
            </a:lvl4pPr>
            <a:lvl5pPr marL="1543050" indent="-171450"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896821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93D0729-E560-E346-A592-ABED64AB7E49}"/>
              </a:ext>
            </a:extLst>
          </p:cNvPr>
          <p:cNvGrpSpPr/>
          <p:nvPr/>
        </p:nvGrpSpPr>
        <p:grpSpPr>
          <a:xfrm>
            <a:off x="180754" y="287080"/>
            <a:ext cx="8782493" cy="5433237"/>
            <a:chOff x="315433" y="287079"/>
            <a:chExt cx="11709990" cy="543323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EE0E856-41B8-D541-96A7-265BB78910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0428" y="287079"/>
              <a:ext cx="0" cy="5433237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9D37F64-DC3E-5642-99C6-A9D820B0EF3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15433" y="3003697"/>
              <a:ext cx="11709990" cy="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CC87C2D-45D8-9E4D-BD50-A4466B3F69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0976" y="287338"/>
            <a:ext cx="4324571" cy="260471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 b="1"/>
            </a:lvl1pPr>
            <a:lvl2pPr marL="557213" indent="-214313">
              <a:buFont typeface="Arial" panose="020B0604020202020204" pitchFamily="34" charset="0"/>
              <a:buChar char="•"/>
              <a:defRPr sz="1050"/>
            </a:lvl2pPr>
            <a:lvl3pPr marL="857250" indent="-171450">
              <a:buFont typeface="Arial" panose="020B0604020202020204" pitchFamily="34" charset="0"/>
              <a:buChar char="•"/>
              <a:defRPr sz="900"/>
            </a:lvl3pPr>
            <a:lvl4pPr marL="1200150" indent="-171450">
              <a:buFont typeface="Arial" panose="020B0604020202020204" pitchFamily="34" charset="0"/>
              <a:buChar char="•"/>
              <a:defRPr sz="825"/>
            </a:lvl4pPr>
            <a:lvl5pPr marL="1543050" indent="-171450">
              <a:buFont typeface="Arial" panose="020B0604020202020204" pitchFamily="34" charset="0"/>
              <a:buChar char="•"/>
              <a:defRPr sz="82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46312181-E051-E649-882E-7259F6C3290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38455" y="287338"/>
            <a:ext cx="4324571" cy="260471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 b="1"/>
            </a:lvl1pPr>
            <a:lvl2pPr marL="557213" indent="-214313">
              <a:buFont typeface="Arial" panose="020B0604020202020204" pitchFamily="34" charset="0"/>
              <a:buChar char="•"/>
              <a:defRPr sz="1050"/>
            </a:lvl2pPr>
            <a:lvl3pPr marL="857250" indent="-171450">
              <a:buFont typeface="Arial" panose="020B0604020202020204" pitchFamily="34" charset="0"/>
              <a:buChar char="•"/>
              <a:defRPr sz="900"/>
            </a:lvl3pPr>
            <a:lvl4pPr marL="1200150" indent="-171450">
              <a:buFont typeface="Arial" panose="020B0604020202020204" pitchFamily="34" charset="0"/>
              <a:buChar char="•"/>
              <a:defRPr sz="825"/>
            </a:lvl4pPr>
            <a:lvl5pPr marL="1543050" indent="-171450">
              <a:buFont typeface="Arial" panose="020B0604020202020204" pitchFamily="34" charset="0"/>
              <a:buChar char="•"/>
              <a:defRPr sz="82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>
            <a:extLst>
              <a:ext uri="{FF2B5EF4-FFF2-40B4-BE49-F238E27FC236}">
                <a16:creationId xmlns:a16="http://schemas.microsoft.com/office/drawing/2014/main" id="{F4D3F4EF-D882-9845-8C46-644217A930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0976" y="3115339"/>
            <a:ext cx="4324571" cy="260471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 b="1"/>
            </a:lvl1pPr>
            <a:lvl2pPr marL="557213" indent="-214313">
              <a:buFont typeface="Arial" panose="020B0604020202020204" pitchFamily="34" charset="0"/>
              <a:buChar char="•"/>
              <a:defRPr sz="1050"/>
            </a:lvl2pPr>
            <a:lvl3pPr marL="857250" indent="-171450">
              <a:buFont typeface="Arial" panose="020B0604020202020204" pitchFamily="34" charset="0"/>
              <a:buChar char="•"/>
              <a:defRPr sz="900"/>
            </a:lvl3pPr>
            <a:lvl4pPr marL="1200150" indent="-171450">
              <a:buFont typeface="Arial" panose="020B0604020202020204" pitchFamily="34" charset="0"/>
              <a:buChar char="•"/>
              <a:defRPr sz="825"/>
            </a:lvl4pPr>
            <a:lvl5pPr marL="1543050" indent="-171450">
              <a:buFont typeface="Arial" panose="020B0604020202020204" pitchFamily="34" charset="0"/>
              <a:buChar char="•"/>
              <a:defRPr sz="82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52063AB4-FFE7-2249-B09C-05962D9CC2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38454" y="3115339"/>
            <a:ext cx="4324571" cy="260471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 b="1"/>
            </a:lvl1pPr>
            <a:lvl2pPr marL="557213" indent="-214313">
              <a:buFont typeface="Arial" panose="020B0604020202020204" pitchFamily="34" charset="0"/>
              <a:buChar char="•"/>
              <a:defRPr sz="1050"/>
            </a:lvl2pPr>
            <a:lvl3pPr marL="857250" indent="-171450">
              <a:buFont typeface="Arial" panose="020B0604020202020204" pitchFamily="34" charset="0"/>
              <a:buChar char="•"/>
              <a:defRPr sz="900"/>
            </a:lvl3pPr>
            <a:lvl4pPr marL="1200150" indent="-171450">
              <a:buFont typeface="Arial" panose="020B0604020202020204" pitchFamily="34" charset="0"/>
              <a:buChar char="•"/>
              <a:defRPr sz="825"/>
            </a:lvl4pPr>
            <a:lvl5pPr marL="1543050" indent="-171450">
              <a:buFont typeface="Arial" panose="020B0604020202020204" pitchFamily="34" charset="0"/>
              <a:buChar char="•"/>
              <a:defRPr sz="82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434424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71DA28E-CAAB-0A4A-A080-2342248A9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272581"/>
            <a:ext cx="8536691" cy="706964"/>
          </a:xfrm>
        </p:spPr>
        <p:txBody>
          <a:bodyPr/>
          <a:lstStyle>
            <a:lvl1pPr>
              <a:defRPr sz="21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5BD050-60EE-F44A-ADDF-8958EC136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9" y="1371601"/>
            <a:ext cx="3819747" cy="4082902"/>
          </a:xfrm>
          <a:solidFill>
            <a:schemeClr val="bg2">
              <a:lumMod val="95000"/>
            </a:schemeClr>
          </a:solidFill>
        </p:spPr>
        <p:txBody>
          <a:bodyPr tIns="91440" bIns="91440"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 b="1"/>
            </a:lvl1pPr>
            <a:lvl2pPr marL="557213" indent="-214313">
              <a:buFont typeface="Arial" panose="020B0604020202020204" pitchFamily="34" charset="0"/>
              <a:buChar char="•"/>
              <a:defRPr sz="1350" b="0"/>
            </a:lvl2pPr>
            <a:lvl3pPr marL="857250" indent="-171450">
              <a:buFont typeface="Arial" panose="020B0604020202020204" pitchFamily="34" charset="0"/>
              <a:buChar char="•"/>
              <a:defRPr sz="1200" b="0"/>
            </a:lvl3pPr>
            <a:lvl4pPr marL="1200150" indent="-171450">
              <a:buFont typeface="Arial" panose="020B0604020202020204" pitchFamily="34" charset="0"/>
              <a:buChar char="•"/>
              <a:defRPr sz="1050" b="0"/>
            </a:lvl4pPr>
            <a:lvl5pPr marL="1543050" indent="-171450">
              <a:buFont typeface="Arial" panose="020B0604020202020204" pitchFamily="34" charset="0"/>
              <a:buChar char="•"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4F8D89-AFA4-FC4E-B6D4-706C3587C07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68702" y="1371601"/>
            <a:ext cx="3819747" cy="4082902"/>
          </a:xfrm>
          <a:solidFill>
            <a:schemeClr val="bg2">
              <a:lumMod val="95000"/>
            </a:schemeClr>
          </a:solidFill>
        </p:spPr>
        <p:txBody>
          <a:bodyPr tIns="91440" bIns="91440"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 b="1"/>
            </a:lvl1pPr>
            <a:lvl2pPr marL="557213" indent="-214313">
              <a:buFont typeface="Arial" panose="020B0604020202020204" pitchFamily="34" charset="0"/>
              <a:buChar char="•"/>
              <a:defRPr sz="1350" b="0"/>
            </a:lvl2pPr>
            <a:lvl3pPr marL="857250" indent="-171450">
              <a:buFont typeface="Arial" panose="020B0604020202020204" pitchFamily="34" charset="0"/>
              <a:buChar char="•"/>
              <a:defRPr sz="1200" b="0"/>
            </a:lvl3pPr>
            <a:lvl4pPr marL="1200150" indent="-171450">
              <a:buFont typeface="Arial" panose="020B0604020202020204" pitchFamily="34" charset="0"/>
              <a:buChar char="•"/>
              <a:defRPr sz="1050" b="0"/>
            </a:lvl4pPr>
            <a:lvl5pPr marL="1543050" indent="-171450">
              <a:buFont typeface="Arial" panose="020B0604020202020204" pitchFamily="34" charset="0"/>
              <a:buChar char="•"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31103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w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71DA28E-CAAB-0A4A-A080-2342248A9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272581"/>
            <a:ext cx="8536691" cy="706964"/>
          </a:xfrm>
        </p:spPr>
        <p:txBody>
          <a:bodyPr/>
          <a:lstStyle>
            <a:lvl1pPr>
              <a:defRPr sz="21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5BD050-60EE-F44A-ADDF-8958EC136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9" y="2052085"/>
            <a:ext cx="3819747" cy="3381153"/>
          </a:xfrm>
          <a:solidFill>
            <a:schemeClr val="bg2">
              <a:lumMod val="95000"/>
            </a:schemeClr>
          </a:solidFill>
        </p:spPr>
        <p:txBody>
          <a:bodyPr tIns="91440" bIns="91440"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 b="1"/>
            </a:lvl1pPr>
            <a:lvl2pPr marL="557213" indent="-214313">
              <a:buFont typeface="Arial" panose="020B0604020202020204" pitchFamily="34" charset="0"/>
              <a:buChar char="•"/>
              <a:defRPr sz="1350" b="0"/>
            </a:lvl2pPr>
            <a:lvl3pPr marL="857250" indent="-171450">
              <a:buFont typeface="Arial" panose="020B0604020202020204" pitchFamily="34" charset="0"/>
              <a:buChar char="•"/>
              <a:defRPr sz="1200" b="0"/>
            </a:lvl3pPr>
            <a:lvl4pPr marL="1200150" indent="-171450">
              <a:buFont typeface="Arial" panose="020B0604020202020204" pitchFamily="34" charset="0"/>
              <a:buChar char="•"/>
              <a:defRPr sz="1050" b="0"/>
            </a:lvl4pPr>
            <a:lvl5pPr marL="1543050" indent="-171450">
              <a:buFont typeface="Arial" panose="020B0604020202020204" pitchFamily="34" charset="0"/>
              <a:buChar char="•"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4F8D89-AFA4-FC4E-B6D4-706C3587C07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68702" y="2052085"/>
            <a:ext cx="3819747" cy="3381153"/>
          </a:xfrm>
          <a:solidFill>
            <a:schemeClr val="bg2">
              <a:lumMod val="95000"/>
            </a:schemeClr>
          </a:solidFill>
        </p:spPr>
        <p:txBody>
          <a:bodyPr tIns="91440" bIns="91440"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 b="1"/>
            </a:lvl1pPr>
            <a:lvl2pPr marL="557213" indent="-214313">
              <a:buFont typeface="Arial" panose="020B0604020202020204" pitchFamily="34" charset="0"/>
              <a:buChar char="•"/>
              <a:defRPr sz="1350" b="0"/>
            </a:lvl2pPr>
            <a:lvl3pPr marL="857250" indent="-171450">
              <a:buFont typeface="Arial" panose="020B0604020202020204" pitchFamily="34" charset="0"/>
              <a:buChar char="•"/>
              <a:defRPr sz="1200" b="0"/>
            </a:lvl3pPr>
            <a:lvl4pPr marL="1200150" indent="-171450">
              <a:buFont typeface="Arial" panose="020B0604020202020204" pitchFamily="34" charset="0"/>
              <a:buChar char="•"/>
              <a:defRPr sz="1050" b="0"/>
            </a:lvl4pPr>
            <a:lvl5pPr marL="1543050" indent="-171450">
              <a:buFont typeface="Arial" panose="020B0604020202020204" pitchFamily="34" charset="0"/>
              <a:buChar char="•"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ECA20-D0FF-1447-A5F4-43AFFC7079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8404" y="1520456"/>
            <a:ext cx="3819525" cy="532182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5C640CB-0D6C-3A46-931C-827E6E7243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52947" y="1520456"/>
            <a:ext cx="3819525" cy="532182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Column Title</a:t>
            </a:r>
          </a:p>
        </p:txBody>
      </p:sp>
    </p:spTree>
    <p:extLst>
      <p:ext uri="{BB962C8B-B14F-4D97-AF65-F5344CB8AC3E}">
        <p14:creationId xmlns:p14="http://schemas.microsoft.com/office/powerpoint/2010/main" val="3905279821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71DA28E-CAAB-0A4A-A080-2342248A9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272581"/>
            <a:ext cx="8536691" cy="706964"/>
          </a:xfrm>
        </p:spPr>
        <p:txBody>
          <a:bodyPr/>
          <a:lstStyle>
            <a:lvl1pPr>
              <a:defRPr sz="21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5BD050-60EE-F44A-ADDF-8958EC136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10" y="1371601"/>
            <a:ext cx="2623585" cy="4093535"/>
          </a:xfrm>
          <a:solidFill>
            <a:schemeClr val="bg2">
              <a:lumMod val="95000"/>
            </a:schemeClr>
          </a:solidFill>
        </p:spPr>
        <p:txBody>
          <a:bodyPr tIns="91440" bIns="91440">
            <a:normAutofit/>
          </a:bodyPr>
          <a:lstStyle>
            <a:lvl1pPr marL="0" indent="0">
              <a:buFont typeface="Arial" panose="020B0604020202020204" pitchFamily="34" charset="0"/>
              <a:buNone/>
              <a:defRPr sz="1350" b="1"/>
            </a:lvl1pPr>
            <a:lvl2pPr marL="557213" indent="-214313">
              <a:buFont typeface="Arial" panose="020B0604020202020204" pitchFamily="34" charset="0"/>
              <a:buChar char="•"/>
              <a:defRPr sz="1200" b="0"/>
            </a:lvl2pPr>
            <a:lvl3pPr marL="857250" indent="-171450">
              <a:buFont typeface="Arial" panose="020B0604020202020204" pitchFamily="34" charset="0"/>
              <a:buChar char="•"/>
              <a:defRPr sz="1050" b="0"/>
            </a:lvl3pPr>
            <a:lvl4pPr marL="1200150" indent="-171450">
              <a:buFont typeface="Arial" panose="020B0604020202020204" pitchFamily="34" charset="0"/>
              <a:buChar char="•"/>
              <a:defRPr sz="900" b="0"/>
            </a:lvl4pPr>
            <a:lvl5pPr marL="1543050" indent="-171450">
              <a:buFont typeface="Arial" panose="020B0604020202020204" pitchFamily="34" charset="0"/>
              <a:buChar char="•"/>
              <a:defRPr sz="9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4F8D89-AFA4-FC4E-B6D4-706C3587C07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357230" y="1371601"/>
            <a:ext cx="2623585" cy="4093535"/>
          </a:xfrm>
          <a:solidFill>
            <a:schemeClr val="bg2">
              <a:lumMod val="95000"/>
            </a:schemeClr>
          </a:solidFill>
        </p:spPr>
        <p:txBody>
          <a:bodyPr tIns="91440" bIns="91440">
            <a:normAutofit/>
          </a:bodyPr>
          <a:lstStyle>
            <a:lvl1pPr marL="0" indent="0">
              <a:buFont typeface="Arial" panose="020B0604020202020204" pitchFamily="34" charset="0"/>
              <a:buNone/>
              <a:defRPr sz="1350" b="1"/>
            </a:lvl1pPr>
            <a:lvl2pPr marL="557213" indent="-214313">
              <a:buFont typeface="Arial" panose="020B0604020202020204" pitchFamily="34" charset="0"/>
              <a:buChar char="•"/>
              <a:defRPr sz="1200" b="0"/>
            </a:lvl2pPr>
            <a:lvl3pPr marL="857250" indent="-171450">
              <a:buFont typeface="Arial" panose="020B0604020202020204" pitchFamily="34" charset="0"/>
              <a:buChar char="•"/>
              <a:defRPr sz="1050" b="0"/>
            </a:lvl3pPr>
            <a:lvl4pPr marL="1200150" indent="-171450">
              <a:buFont typeface="Arial" panose="020B0604020202020204" pitchFamily="34" charset="0"/>
              <a:buChar char="•"/>
              <a:defRPr sz="900" b="0"/>
            </a:lvl4pPr>
            <a:lvl5pPr marL="1543050" indent="-171450">
              <a:buFont typeface="Arial" panose="020B0604020202020204" pitchFamily="34" charset="0"/>
              <a:buChar char="•"/>
              <a:defRPr sz="9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E6F235-30A3-A54F-99A1-F10F5F6673D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70281" y="1371601"/>
            <a:ext cx="2623585" cy="4093535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350" b="1"/>
            </a:lvl1pPr>
            <a:lvl2pPr marL="557213" indent="-214313">
              <a:buFont typeface="Arial" panose="020B0604020202020204" pitchFamily="34" charset="0"/>
              <a:buChar char="•"/>
              <a:defRPr sz="1200" b="0"/>
            </a:lvl2pPr>
            <a:lvl3pPr marL="857250" indent="-171450">
              <a:buFont typeface="Arial" panose="020B0604020202020204" pitchFamily="34" charset="0"/>
              <a:buChar char="•"/>
              <a:defRPr sz="1050" b="0"/>
            </a:lvl3pPr>
            <a:lvl4pPr marL="1200150" indent="-171450">
              <a:buFont typeface="Arial" panose="020B0604020202020204" pitchFamily="34" charset="0"/>
              <a:buChar char="•"/>
              <a:defRPr sz="900" b="0"/>
            </a:lvl4pPr>
            <a:lvl5pPr marL="1543050" indent="-171450">
              <a:buFont typeface="Arial" panose="020B0604020202020204" pitchFamily="34" charset="0"/>
              <a:buChar char="•"/>
              <a:defRPr sz="9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860939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w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71DA28E-CAAB-0A4A-A080-2342248A9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272581"/>
            <a:ext cx="8536691" cy="706964"/>
          </a:xfrm>
        </p:spPr>
        <p:txBody>
          <a:bodyPr/>
          <a:lstStyle>
            <a:lvl1pPr>
              <a:defRPr sz="21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5BD050-60EE-F44A-ADDF-8958EC136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10" y="2052639"/>
            <a:ext cx="2623585" cy="3444395"/>
          </a:xfrm>
          <a:solidFill>
            <a:schemeClr val="bg2">
              <a:lumMod val="95000"/>
            </a:schemeClr>
          </a:solidFill>
        </p:spPr>
        <p:txBody>
          <a:bodyPr lIns="91440" tIns="91440" bIns="91440">
            <a:normAutofit/>
          </a:bodyPr>
          <a:lstStyle>
            <a:lvl1pPr marL="0" indent="0">
              <a:buFont typeface="Arial" panose="020B0604020202020204" pitchFamily="34" charset="0"/>
              <a:buNone/>
              <a:defRPr sz="1350" b="1"/>
            </a:lvl1pPr>
            <a:lvl2pPr marL="557213" indent="-214313">
              <a:buFont typeface="Arial" panose="020B0604020202020204" pitchFamily="34" charset="0"/>
              <a:buChar char="•"/>
              <a:defRPr sz="1200" b="0"/>
            </a:lvl2pPr>
            <a:lvl3pPr marL="857250" indent="-171450">
              <a:buFont typeface="Arial" panose="020B0604020202020204" pitchFamily="34" charset="0"/>
              <a:buChar char="•"/>
              <a:defRPr sz="1050" b="0"/>
            </a:lvl3pPr>
            <a:lvl4pPr marL="1200150" indent="-171450">
              <a:buFont typeface="Arial" panose="020B0604020202020204" pitchFamily="34" charset="0"/>
              <a:buChar char="•"/>
              <a:defRPr sz="900" b="0"/>
            </a:lvl4pPr>
            <a:lvl5pPr marL="1543050" indent="-171450">
              <a:buFont typeface="Arial" panose="020B0604020202020204" pitchFamily="34" charset="0"/>
              <a:buChar char="•"/>
              <a:defRPr sz="9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4F8D89-AFA4-FC4E-B6D4-706C3587C07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357230" y="2052639"/>
            <a:ext cx="2623585" cy="3444395"/>
          </a:xfrm>
          <a:solidFill>
            <a:schemeClr val="bg2">
              <a:lumMod val="95000"/>
            </a:schemeClr>
          </a:solidFill>
        </p:spPr>
        <p:txBody>
          <a:bodyPr lIns="91440" tIns="91440" bIns="91440">
            <a:normAutofit/>
          </a:bodyPr>
          <a:lstStyle>
            <a:lvl1pPr marL="0" indent="0">
              <a:buFont typeface="Arial" panose="020B0604020202020204" pitchFamily="34" charset="0"/>
              <a:buNone/>
              <a:defRPr sz="1350" b="1"/>
            </a:lvl1pPr>
            <a:lvl2pPr marL="557213" indent="-214313">
              <a:buFont typeface="Arial" panose="020B0604020202020204" pitchFamily="34" charset="0"/>
              <a:buChar char="•"/>
              <a:defRPr sz="1200" b="0"/>
            </a:lvl2pPr>
            <a:lvl3pPr marL="857250" indent="-171450">
              <a:buFont typeface="Arial" panose="020B0604020202020204" pitchFamily="34" charset="0"/>
              <a:buChar char="•"/>
              <a:defRPr sz="1050" b="0"/>
            </a:lvl3pPr>
            <a:lvl4pPr marL="1200150" indent="-171450">
              <a:buFont typeface="Arial" panose="020B0604020202020204" pitchFamily="34" charset="0"/>
              <a:buChar char="•"/>
              <a:defRPr sz="900" b="0"/>
            </a:lvl4pPr>
            <a:lvl5pPr marL="1543050" indent="-171450">
              <a:buFont typeface="Arial" panose="020B0604020202020204" pitchFamily="34" charset="0"/>
              <a:buChar char="•"/>
              <a:defRPr sz="9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E6F235-30A3-A54F-99A1-F10F5F6673D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70281" y="2052639"/>
            <a:ext cx="2623585" cy="3444395"/>
          </a:xfrm>
          <a:solidFill>
            <a:schemeClr val="bg2">
              <a:lumMod val="95000"/>
            </a:schemeClr>
          </a:solidFill>
        </p:spPr>
        <p:txBody>
          <a:bodyPr lIns="91440" tIns="91440" bIns="91440">
            <a:normAutofit/>
          </a:bodyPr>
          <a:lstStyle>
            <a:lvl1pPr marL="0" indent="0">
              <a:buFont typeface="Arial" panose="020B0604020202020204" pitchFamily="34" charset="0"/>
              <a:buNone/>
              <a:defRPr sz="1350" b="1"/>
            </a:lvl1pPr>
            <a:lvl2pPr marL="557213" indent="-214313">
              <a:buFont typeface="Arial" panose="020B0604020202020204" pitchFamily="34" charset="0"/>
              <a:buChar char="•"/>
              <a:defRPr sz="1200" b="0"/>
            </a:lvl2pPr>
            <a:lvl3pPr marL="857250" indent="-171450">
              <a:buFont typeface="Arial" panose="020B0604020202020204" pitchFamily="34" charset="0"/>
              <a:buChar char="•"/>
              <a:defRPr sz="1050" b="0"/>
            </a:lvl3pPr>
            <a:lvl4pPr marL="1200150" indent="-171450">
              <a:buFont typeface="Arial" panose="020B0604020202020204" pitchFamily="34" charset="0"/>
              <a:buChar char="•"/>
              <a:defRPr sz="900" b="0"/>
            </a:lvl4pPr>
            <a:lvl5pPr marL="1543050" indent="-171450">
              <a:buFont typeface="Arial" panose="020B0604020202020204" pitchFamily="34" charset="0"/>
              <a:buChar char="•"/>
              <a:defRPr sz="9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1F3DBC-D901-624D-A608-83CA60A40E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403" y="1616149"/>
            <a:ext cx="2623391" cy="436489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53BD91D-2E5D-3D45-BDC2-7153B74F87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501" y="1616149"/>
            <a:ext cx="2623391" cy="436489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AD78A8F-78EE-5649-8191-93162BAD58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64419" y="1616149"/>
            <a:ext cx="2623391" cy="436489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accent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Column Title</a:t>
            </a:r>
          </a:p>
        </p:txBody>
      </p:sp>
    </p:spTree>
    <p:extLst>
      <p:ext uri="{BB962C8B-B14F-4D97-AF65-F5344CB8AC3E}">
        <p14:creationId xmlns:p14="http://schemas.microsoft.com/office/powerpoint/2010/main" val="2373747963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48E53D4-AD0D-D445-A3B2-A9FD7D883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272581"/>
            <a:ext cx="8536691" cy="706964"/>
          </a:xfrm>
        </p:spPr>
        <p:txBody>
          <a:bodyPr/>
          <a:lstStyle>
            <a:lvl1pPr>
              <a:defRPr sz="21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E4AE3D1-4F1B-714B-BF6D-5D8B9B3F00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01479"/>
            <a:ext cx="9144000" cy="5656521"/>
          </a:xfrm>
          <a:solidFill>
            <a:schemeClr val="bg2">
              <a:lumMod val="95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a picture</a:t>
            </a:r>
          </a:p>
        </p:txBody>
      </p:sp>
    </p:spTree>
    <p:extLst>
      <p:ext uri="{BB962C8B-B14F-4D97-AF65-F5344CB8AC3E}">
        <p14:creationId xmlns:p14="http://schemas.microsoft.com/office/powerpoint/2010/main" val="497508391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48E53D4-AD0D-D445-A3B2-A9FD7D883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272581"/>
            <a:ext cx="8536691" cy="706964"/>
          </a:xfrm>
        </p:spPr>
        <p:txBody>
          <a:bodyPr/>
          <a:lstStyle>
            <a:lvl1pPr>
              <a:defRPr sz="21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E4AE3D1-4F1B-714B-BF6D-5D8B9B3F00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01479"/>
            <a:ext cx="9144000" cy="5656521"/>
          </a:xfrm>
          <a:solidFill>
            <a:schemeClr val="bg2">
              <a:lumMod val="95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a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27928-7489-FB4D-BEA5-D111C03B43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84850"/>
            <a:ext cx="4936331" cy="1073150"/>
          </a:xfrm>
          <a:solidFill>
            <a:srgbClr val="37122B">
              <a:alpha val="76471"/>
            </a:srgbClr>
          </a:solidFill>
        </p:spPr>
        <p:txBody>
          <a:bodyPr lIns="274320" tIns="91440" rIns="91440" bIns="91440" anchor="ctr" anchorCtr="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Insert caption here</a:t>
            </a:r>
          </a:p>
        </p:txBody>
      </p:sp>
    </p:spTree>
    <p:extLst>
      <p:ext uri="{BB962C8B-B14F-4D97-AF65-F5344CB8AC3E}">
        <p14:creationId xmlns:p14="http://schemas.microsoft.com/office/powerpoint/2010/main" val="89611526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356352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2FDAFA5D-2DFA-444B-A23B-62146FBBEC23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sz="half" idx="13"/>
          </p:nvPr>
        </p:nvSpPr>
        <p:spPr>
          <a:xfrm>
            <a:off x="274320" y="2286001"/>
            <a:ext cx="4114800" cy="1452705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4"/>
          </p:nvPr>
        </p:nvSpPr>
        <p:spPr>
          <a:xfrm>
            <a:off x="4754880" y="2286001"/>
            <a:ext cx="4114800" cy="1452705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1"/>
            <a:ext cx="4114800" cy="307777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00201"/>
            <a:ext cx="4114800" cy="307777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74082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E4AE3D1-4F1B-714B-BF6D-5D8B9B3F00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6858000"/>
          </a:xfrm>
          <a:solidFill>
            <a:schemeClr val="bg2">
              <a:lumMod val="95000"/>
            </a:schemeClr>
          </a:solidFill>
        </p:spPr>
        <p:txBody>
          <a:bodyPr anchor="ctr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a picture</a:t>
            </a:r>
          </a:p>
        </p:txBody>
      </p:sp>
    </p:spTree>
    <p:extLst>
      <p:ext uri="{BB962C8B-B14F-4D97-AF65-F5344CB8AC3E}">
        <p14:creationId xmlns:p14="http://schemas.microsoft.com/office/powerpoint/2010/main" val="614743533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E4AE3D1-4F1B-714B-BF6D-5D8B9B3F00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6858000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a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EDD3E-856B-3B4C-AFD4-13263D7640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784850"/>
            <a:ext cx="4936331" cy="1073150"/>
          </a:xfrm>
          <a:solidFill>
            <a:srgbClr val="37122B">
              <a:alpha val="76471"/>
            </a:srgbClr>
          </a:solidFill>
        </p:spPr>
        <p:txBody>
          <a:bodyPr lIns="274320" tIns="91440" rIns="91440" bIns="91440" anchor="ctr" anchorCtr="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Insert caption here</a:t>
            </a:r>
          </a:p>
        </p:txBody>
      </p:sp>
    </p:spTree>
    <p:extLst>
      <p:ext uri="{BB962C8B-B14F-4D97-AF65-F5344CB8AC3E}">
        <p14:creationId xmlns:p14="http://schemas.microsoft.com/office/powerpoint/2010/main" val="2083087323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2"/>
            <a:ext cx="3657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514600"/>
            <a:ext cx="9144000" cy="1828800"/>
          </a:xfr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4400" b="1">
                <a:solidFill>
                  <a:srgbClr val="CC70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320" y="4800600"/>
            <a:ext cx="8595360" cy="45720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74320" y="5257800"/>
            <a:ext cx="8595360" cy="27432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74320" y="5540477"/>
            <a:ext cx="8595360" cy="27432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321" y="6400800"/>
            <a:ext cx="825500" cy="228600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63634751-7DB9-4B1D-94BB-40F600AAD80F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255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2"/>
            <a:ext cx="3657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8960B197-7021-4D7A-8105-CDE5DC1191BF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74320" y="1600201"/>
            <a:ext cx="8595360" cy="1452705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79377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2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4320" y="1600201"/>
            <a:ext cx="8595360" cy="1452705"/>
          </a:xfrm>
        </p:spPr>
        <p:txBody>
          <a:bodyPr lIns="0" tIns="0" rIns="0" bIns="0">
            <a:spAutoFit/>
          </a:bodyPr>
          <a:lstStyle>
            <a:lvl1pPr>
              <a:defRPr sz="2000">
                <a:solidFill>
                  <a:srgbClr val="242424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42424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242424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rgbClr val="242424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rgbClr val="24242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CC92C1C4-6DBA-4B47-8504-DC3FFFD7097F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107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2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BFE15187-0E1A-4AE7-8EC9-C805C6960B0E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/>
          <p:cNvSpPr>
            <a:spLocks noGrp="1"/>
          </p:cNvSpPr>
          <p:nvPr>
            <p:ph type="pic" idx="1"/>
          </p:nvPr>
        </p:nvSpPr>
        <p:spPr>
          <a:xfrm>
            <a:off x="274320" y="3290501"/>
            <a:ext cx="8595360" cy="276999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" y="5486400"/>
            <a:ext cx="8595360" cy="215444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1300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225296"/>
            <a:ext cx="9144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2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9B74E1F1-E05B-471B-A2A3-D1FB555AA873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945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2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4320" y="1600201"/>
            <a:ext cx="8595360" cy="1452705"/>
          </a:xfrm>
        </p:spPr>
        <p:txBody>
          <a:bodyPr lIns="0" tIns="0" rIns="0" bIns="0">
            <a:spAutoFit/>
          </a:bodyPr>
          <a:lstStyle>
            <a:lvl1pPr>
              <a:defRPr sz="2000">
                <a:solidFill>
                  <a:srgbClr val="242424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242424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242424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rgbClr val="242424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rgbClr val="24242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CC92C1C4-6DBA-4B47-8504-DC3FFFD7097F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591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2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7618D7DF-DB77-4262-AB70-2866CB9058E7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274320" y="1600201"/>
            <a:ext cx="4114800" cy="1452705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3"/>
          </p:nvPr>
        </p:nvSpPr>
        <p:spPr>
          <a:xfrm>
            <a:off x="4754880" y="1600201"/>
            <a:ext cx="4114800" cy="1452705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3710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2"/>
            <a:ext cx="3657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E0CB0B31-B17B-48D0-B8FE-D62052722210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4"/>
          </p:nvPr>
        </p:nvSpPr>
        <p:spPr>
          <a:xfrm>
            <a:off x="274320" y="2286001"/>
            <a:ext cx="4114800" cy="1452705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5"/>
          </p:nvPr>
        </p:nvSpPr>
        <p:spPr>
          <a:xfrm>
            <a:off x="4754880" y="2286001"/>
            <a:ext cx="4114800" cy="1452705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1"/>
            <a:ext cx="4114800" cy="307777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00201"/>
            <a:ext cx="4114800" cy="307777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3765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8.jp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9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3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7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image" Target="../media/image16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atinum_PowerPoint_Background_08-19-2011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0"/>
            <a:ext cx="8595360" cy="457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7B41BEB-4C99-4EA6-8BCA-7AA75C469D75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356352"/>
            <a:ext cx="3657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24344" y="219456"/>
            <a:ext cx="1600200" cy="81280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04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4" r:id="rId3"/>
    <p:sldLayoutId id="2147483715" r:id="rId4"/>
    <p:sldLayoutId id="2147483716" r:id="rId5"/>
    <p:sldLayoutId id="2147483717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600" b="1" kern="1200">
          <a:solidFill>
            <a:srgbClr val="CC702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2000" kern="1200">
          <a:solidFill>
            <a:schemeClr val="accent2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800" kern="1200">
          <a:solidFill>
            <a:schemeClr val="accent2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1600" kern="1200">
          <a:solidFill>
            <a:schemeClr val="accent2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1400" kern="1200">
          <a:solidFill>
            <a:schemeClr val="accent2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1400" kern="1200">
          <a:solidFill>
            <a:schemeClr val="accent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ilver_PowerPoint_Background_08-19-2011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356352"/>
            <a:ext cx="3657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2FD26409-D501-4F0A-B9FD-DD51CBD2B63E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0"/>
            <a:ext cx="8595360" cy="457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8623" y="219456"/>
            <a:ext cx="16002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1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40" r:id="rId3"/>
    <p:sldLayoutId id="2147483741" r:id="rId4"/>
    <p:sldLayoutId id="2147483742" r:id="rId5"/>
    <p:sldLayoutId id="2147483743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6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2000" kern="1200">
          <a:solidFill>
            <a:srgbClr val="242424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800" kern="1200">
          <a:solidFill>
            <a:srgbClr val="242424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1600" kern="1200">
          <a:solidFill>
            <a:srgbClr val="242424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1400" kern="1200">
          <a:solidFill>
            <a:srgbClr val="242424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1400" kern="1200">
          <a:solidFill>
            <a:srgbClr val="242424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356352"/>
            <a:ext cx="3657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274320" y="201168"/>
            <a:ext cx="66294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0" y="6356352"/>
            <a:ext cx="1600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237EBEF8-4C93-4824-AE66-BB8EAE9EBD58}" type="datetime4">
              <a:rPr lang="en-US" smtClean="0"/>
              <a:t>June 24, 2018</a:t>
            </a:fld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602255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274320" y="1600200"/>
            <a:ext cx="8595360" cy="457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4344" y="219456"/>
            <a:ext cx="16002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600" b="1" kern="1200">
          <a:solidFill>
            <a:srgbClr val="CC702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9"/>
        </a:buBlip>
        <a:defRPr sz="2000" kern="1200">
          <a:solidFill>
            <a:srgbClr val="242424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1800" kern="1200">
          <a:solidFill>
            <a:srgbClr val="242424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1"/>
        </a:buBlip>
        <a:defRPr sz="1600" kern="1200">
          <a:solidFill>
            <a:srgbClr val="242424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1400" kern="1200">
          <a:solidFill>
            <a:srgbClr val="242424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9"/>
        </a:buBlip>
        <a:defRPr sz="1400" kern="1200">
          <a:solidFill>
            <a:srgbClr val="242424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57E0BD-EF7A-3A45-A833-C04E1B207C89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7175" y="272581"/>
            <a:ext cx="8536691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5" y="1573354"/>
            <a:ext cx="8886826" cy="3808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215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www.slideshare.net/LuMa921/deep-learning-a-visual-introduction" TargetMode="External"/><Relationship Id="rId4" Type="http://schemas.openxmlformats.org/officeDocument/2006/relationships/hyperlink" Target="https://blogs.nvidia.com/blog/2016/01/12/accelerating-ai-artificial-intelligence-gpu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41.jpg"/><Relationship Id="rId7" Type="http://schemas.openxmlformats.org/officeDocument/2006/relationships/image" Target="../media/image6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jpg"/><Relationship Id="rId9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8.jpg"/><Relationship Id="rId7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49.png"/><Relationship Id="rId9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6689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3.png"/><Relationship Id="rId7" Type="http://schemas.openxmlformats.org/officeDocument/2006/relationships/image" Target="../media/image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.png"/><Relationship Id="rId11" Type="http://schemas.openxmlformats.org/officeDocument/2006/relationships/hyperlink" Target="https://arxiv.org/abs/1706.06689" TargetMode="External"/><Relationship Id="rId5" Type="http://schemas.openxmlformats.org/officeDocument/2006/relationships/image" Target="../media/image49.png"/><Relationship Id="rId10" Type="http://schemas.openxmlformats.org/officeDocument/2006/relationships/image" Target="../media/image40.jpg"/><Relationship Id="rId4" Type="http://schemas.openxmlformats.org/officeDocument/2006/relationships/image" Target="../media/image48.jpg"/><Relationship Id="rId9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arxiv.org/abs/1706.06689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6689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6689" TargetMode="Externa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hyperlink" Target="https://arxiv.org/abs/1706.06689" TargetMode="External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0.02238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hyperlink" Target="https://arxiv.org/abs/1710.02238" TargetMode="External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hyperlink" Target="https://arxiv.org/abs/1710.02238" TargetMode="External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hyperlink" Target="https://arxiv.org/abs/1710.02238" TargetMode="External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2.02034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7.png"/><Relationship Id="rId7" Type="http://schemas.openxmlformats.org/officeDocument/2006/relationships/image" Target="../media/image4.png"/><Relationship Id="rId2" Type="http://schemas.openxmlformats.org/officeDocument/2006/relationships/hyperlink" Target="https://arxiv.org/abs/1712.02034" TargetMode="Externa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.png"/><Relationship Id="rId5" Type="http://schemas.openxmlformats.org/officeDocument/2006/relationships/image" Target="../media/image49.png"/><Relationship Id="rId10" Type="http://schemas.openxmlformats.org/officeDocument/2006/relationships/image" Target="../media/image40.jpg"/><Relationship Id="rId4" Type="http://schemas.openxmlformats.org/officeDocument/2006/relationships/image" Target="../media/image48.jpg"/><Relationship Id="rId9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hyperlink" Target="https://arxiv.org/abs/1712.02034" TargetMode="External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hyperlink" Target="https://arxiv.org/abs/1712.02034" TargetMode="Externa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hyperlink" Target="https://arxiv.org/abs/1712.02034" TargetMode="External"/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arxiv.org/abs/1712.02034" TargetMode="Externa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2.02734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2.02734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hyperlink" Target="https://arxiv.org/abs/1712.02734" TargetMode="External"/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hyperlink" Target="https://arxiv.org/abs/1712.02734" TargetMode="External"/><Relationship Id="rId1" Type="http://schemas.openxmlformats.org/officeDocument/2006/relationships/slideLayout" Target="../slideLayouts/slideLayout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hyperlink" Target="https://arxiv.org/abs/1712.02734" TargetMode="External"/><Relationship Id="rId1" Type="http://schemas.openxmlformats.org/officeDocument/2006/relationships/slideLayout" Target="../slideLayouts/slideLayout3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.png"/><Relationship Id="rId2" Type="http://schemas.openxmlformats.org/officeDocument/2006/relationships/hyperlink" Target="https://arxiv.org/abs/1712.02734" TargetMode="Externa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3.png"/><Relationship Id="rId7" Type="http://schemas.openxmlformats.org/officeDocument/2006/relationships/image" Target="../media/image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.png"/><Relationship Id="rId5" Type="http://schemas.openxmlformats.org/officeDocument/2006/relationships/image" Target="../media/image65.png"/><Relationship Id="rId10" Type="http://schemas.openxmlformats.org/officeDocument/2006/relationships/image" Target="../media/image66.png"/><Relationship Id="rId4" Type="http://schemas.openxmlformats.org/officeDocument/2006/relationships/image" Target="../media/image64.png"/><Relationship Id="rId9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Advancing the Chemical Sciences through Deep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400" b="1" dirty="0"/>
              <a:t>Garrett B. Goh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b="1" dirty="0"/>
              <a:t>Data Scientist (Pauling Fellow)</a:t>
            </a:r>
          </a:p>
          <a:p>
            <a:r>
              <a:rPr lang="en-US" sz="1800" b="1" dirty="0"/>
              <a:t>Advanced Computing, Mathematics &amp; Data Division, PNNL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2797175"/>
            <a:ext cx="9144000" cy="1828800"/>
          </a:xfrm>
          <a:prstGeom prst="rect">
            <a:avLst/>
          </a:prstGeom>
          <a:noFill/>
          <a:ln w="25400">
            <a:noFill/>
          </a:ln>
          <a:effectLst/>
        </p:spPr>
        <p:txBody>
          <a:bodyPr vert="horz" lIns="274320" tIns="274320" rIns="274320" bIns="27432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CC7022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endParaRPr lang="en-US" sz="2000" dirty="0"/>
          </a:p>
          <a:p>
            <a:pPr algn="r"/>
            <a:endParaRPr lang="en-US" sz="2000" dirty="0"/>
          </a:p>
          <a:p>
            <a:pPr algn="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91686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684" y="2796325"/>
            <a:ext cx="8536691" cy="706964"/>
          </a:xfrm>
        </p:spPr>
        <p:txBody>
          <a:bodyPr/>
          <a:lstStyle/>
          <a:p>
            <a:pPr algn="ctr"/>
            <a:r>
              <a:rPr lang="en-US" sz="4000" dirty="0"/>
              <a:t>Recent Trends in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196047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10" y="2524142"/>
            <a:ext cx="4076471" cy="1714500"/>
          </a:xfrm>
          <a:prstGeom prst="rect">
            <a:avLst/>
          </a:prstGeom>
        </p:spPr>
      </p:pic>
      <p:sp>
        <p:nvSpPr>
          <p:cNvPr id="6" name="Content Placeholder 13"/>
          <p:cNvSpPr>
            <a:spLocks noGrp="1"/>
          </p:cNvSpPr>
          <p:nvPr>
            <p:ph idx="1"/>
          </p:nvPr>
        </p:nvSpPr>
        <p:spPr>
          <a:xfrm>
            <a:off x="265112" y="1083063"/>
            <a:ext cx="5164455" cy="3859518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FF0000"/>
                </a:solidFill>
              </a:rPr>
              <a:t>Data</a:t>
            </a:r>
            <a:endParaRPr lang="en-US" sz="2000" dirty="0"/>
          </a:p>
          <a:p>
            <a:pPr marL="400050" indent="-342900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400050" indent="-342900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FF0000"/>
                </a:solidFill>
              </a:rPr>
              <a:t>Algorithms </a:t>
            </a:r>
            <a:r>
              <a:rPr lang="en-US" sz="2000" dirty="0">
                <a:solidFill>
                  <a:srgbClr val="000000"/>
                </a:solidFill>
              </a:rPr>
              <a:t>for training deep neural networks</a:t>
            </a: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FF0000"/>
                </a:solidFill>
              </a:rPr>
              <a:t>Hardware </a:t>
            </a:r>
            <a:r>
              <a:rPr lang="en-US" sz="2000" dirty="0">
                <a:solidFill>
                  <a:srgbClr val="000000"/>
                </a:solidFill>
              </a:rPr>
              <a:t>acceleration to enable deep learning at reasonable cost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Why Deep Learning </a:t>
            </a:r>
            <a:r>
              <a:rPr lang="en-US" sz="2800" u="sng" dirty="0"/>
              <a:t>Today</a:t>
            </a:r>
            <a:r>
              <a:rPr lang="en-US" sz="2800" dirty="0"/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181" y="3852736"/>
            <a:ext cx="2892426" cy="19298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181" y="1344072"/>
            <a:ext cx="2899601" cy="23601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88125" y="6457890"/>
            <a:ext cx="66159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solidFill>
                  <a:srgbClr val="000000"/>
                </a:solidFill>
              </a:rPr>
              <a:t>Glorot</a:t>
            </a:r>
            <a:r>
              <a:rPr lang="en-US" sz="1000" dirty="0">
                <a:solidFill>
                  <a:srgbClr val="000000"/>
                </a:solidFill>
              </a:rPr>
              <a:t>, X.; </a:t>
            </a:r>
            <a:r>
              <a:rPr lang="en-US" sz="1000" dirty="0" err="1">
                <a:solidFill>
                  <a:srgbClr val="000000"/>
                </a:solidFill>
              </a:rPr>
              <a:t>Bordes</a:t>
            </a:r>
            <a:r>
              <a:rPr lang="en-US" sz="1000" dirty="0">
                <a:solidFill>
                  <a:srgbClr val="000000"/>
                </a:solidFill>
              </a:rPr>
              <a:t>, A.; </a:t>
            </a:r>
            <a:r>
              <a:rPr lang="en-US" sz="1000" dirty="0" err="1">
                <a:solidFill>
                  <a:srgbClr val="000000"/>
                </a:solidFill>
              </a:rPr>
              <a:t>Bengio</a:t>
            </a:r>
            <a:r>
              <a:rPr lang="en-US" sz="1000" dirty="0">
                <a:solidFill>
                  <a:srgbClr val="000000"/>
                </a:solidFill>
              </a:rPr>
              <a:t>, Y. </a:t>
            </a:r>
            <a:r>
              <a:rPr lang="en-US" sz="1000" i="1" dirty="0">
                <a:solidFill>
                  <a:srgbClr val="000000"/>
                </a:solidFill>
              </a:rPr>
              <a:t>Proc. of the 14th Int. Conf. on Artificial Intelligence and Statistics</a:t>
            </a:r>
            <a:r>
              <a:rPr lang="en-US" sz="1000" dirty="0">
                <a:solidFill>
                  <a:srgbClr val="000000"/>
                </a:solidFill>
              </a:rPr>
              <a:t> </a:t>
            </a:r>
            <a:r>
              <a:rPr lang="en-US" sz="1000" b="1" dirty="0">
                <a:solidFill>
                  <a:srgbClr val="000000"/>
                </a:solidFill>
              </a:rPr>
              <a:t>2011</a:t>
            </a:r>
            <a:endParaRPr lang="en-US" sz="1000" dirty="0">
              <a:solidFill>
                <a:srgbClr val="000000"/>
              </a:solidFill>
            </a:endParaRPr>
          </a:p>
          <a:p>
            <a:r>
              <a:rPr lang="en-US" sz="1000" dirty="0">
                <a:solidFill>
                  <a:srgbClr val="000000"/>
                </a:solidFill>
              </a:rPr>
              <a:t>Srivastava, N.; Hinton, G.; </a:t>
            </a:r>
            <a:r>
              <a:rPr lang="en-US" sz="1000" dirty="0" err="1">
                <a:solidFill>
                  <a:srgbClr val="000000"/>
                </a:solidFill>
              </a:rPr>
              <a:t>Krizhevsky</a:t>
            </a:r>
            <a:r>
              <a:rPr lang="en-US" sz="1000" dirty="0">
                <a:solidFill>
                  <a:srgbClr val="000000"/>
                </a:solidFill>
              </a:rPr>
              <a:t>, A.; </a:t>
            </a:r>
            <a:r>
              <a:rPr lang="en-US" sz="1000" dirty="0" err="1">
                <a:solidFill>
                  <a:srgbClr val="000000"/>
                </a:solidFill>
              </a:rPr>
              <a:t>Sutskever</a:t>
            </a:r>
            <a:r>
              <a:rPr lang="en-US" sz="1000" dirty="0">
                <a:solidFill>
                  <a:srgbClr val="000000"/>
                </a:solidFill>
              </a:rPr>
              <a:t>, I.; </a:t>
            </a:r>
            <a:r>
              <a:rPr lang="en-US" sz="1000" dirty="0" err="1">
                <a:solidFill>
                  <a:srgbClr val="000000"/>
                </a:solidFill>
              </a:rPr>
              <a:t>Salakhutdinov</a:t>
            </a:r>
            <a:r>
              <a:rPr lang="en-US" sz="1000" dirty="0">
                <a:solidFill>
                  <a:srgbClr val="000000"/>
                </a:solidFill>
              </a:rPr>
              <a:t>, R. J. Mach. Learn Res. </a:t>
            </a:r>
            <a:r>
              <a:rPr lang="en-US" sz="1000" b="1" dirty="0">
                <a:solidFill>
                  <a:srgbClr val="000000"/>
                </a:solidFill>
              </a:rPr>
              <a:t>2014</a:t>
            </a:r>
            <a:r>
              <a:rPr lang="en-US" sz="1000" dirty="0">
                <a:solidFill>
                  <a:srgbClr val="000000"/>
                </a:solidFill>
              </a:rPr>
              <a:t>, </a:t>
            </a:r>
            <a:r>
              <a:rPr lang="en-US" sz="1000" i="1" dirty="0">
                <a:solidFill>
                  <a:srgbClr val="000000"/>
                </a:solidFill>
              </a:rPr>
              <a:t>15</a:t>
            </a:r>
            <a:r>
              <a:rPr lang="en-US" sz="1000" dirty="0">
                <a:solidFill>
                  <a:srgbClr val="000000"/>
                </a:solidFill>
              </a:rPr>
              <a:t>, 1929</a:t>
            </a:r>
          </a:p>
        </p:txBody>
      </p:sp>
    </p:spTree>
    <p:extLst>
      <p:ext uri="{BB962C8B-B14F-4D97-AF65-F5344CB8AC3E}">
        <p14:creationId xmlns:p14="http://schemas.microsoft.com/office/powerpoint/2010/main" val="26043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What makes Deep Learning better than other Machine Learning algorithms?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7180" y="1125661"/>
            <a:ext cx="8595360" cy="48023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FF0000"/>
                </a:solidFill>
              </a:rPr>
              <a:t>Representation Learning </a:t>
            </a:r>
            <a:r>
              <a:rPr lang="en-US" sz="2000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000000"/>
                </a:solidFill>
              </a:rPr>
              <a:t> Automated Feature Engineering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42" y="1605896"/>
            <a:ext cx="4008015" cy="43716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457" y="1605896"/>
            <a:ext cx="4562475" cy="38385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35015" y="6457742"/>
            <a:ext cx="51988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http://www.nature.com/news/computer-science-the-learning-machines-1.14481</a:t>
            </a:r>
          </a:p>
        </p:txBody>
      </p:sp>
    </p:spTree>
    <p:extLst>
      <p:ext uri="{BB962C8B-B14F-4D97-AF65-F5344CB8AC3E}">
        <p14:creationId xmlns:p14="http://schemas.microsoft.com/office/powerpoint/2010/main" val="4068657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What makes Deep Learning better than other Machine Learning algorithms?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7180" y="1125661"/>
            <a:ext cx="8595360" cy="48023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0000"/>
                </a:solidFill>
              </a:rPr>
              <a:t>Programming Paradigm vs Learning Paradigm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35015" y="6457742"/>
            <a:ext cx="51988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http://www.nature.com/news/computer-science-the-learning-machines-1.14481</a:t>
            </a:r>
          </a:p>
        </p:txBody>
      </p:sp>
      <p:pic>
        <p:nvPicPr>
          <p:cNvPr id="8" name="videoplayba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1421" y="1749786"/>
            <a:ext cx="6388608" cy="359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4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Documented Deep Learning Success in Tech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5112" y="1158436"/>
            <a:ext cx="8595360" cy="1046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</a:rPr>
              <a:t>Human-level performance in image classification and speech recognition within ~3 years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</a:rPr>
              <a:t>Manual feature engineering in these fields has been replaced by deep neural networks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852" y="2562391"/>
            <a:ext cx="4478043" cy="30722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2" y="2562391"/>
            <a:ext cx="3492642" cy="307228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662098" y="6457890"/>
            <a:ext cx="54922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hlinkClick r:id="rId4"/>
              </a:rPr>
              <a:t>https://blogs.nvidia.com/blog/2016/01/12/accelerating-ai-artificial-intelligence-gpus/</a:t>
            </a:r>
            <a:endParaRPr lang="en-US" sz="1000" dirty="0">
              <a:solidFill>
                <a:srgbClr val="000000"/>
              </a:solidFill>
            </a:endParaRPr>
          </a:p>
          <a:p>
            <a:r>
              <a:rPr lang="en-US" sz="1000" dirty="0">
                <a:solidFill>
                  <a:srgbClr val="000000"/>
                </a:solidFill>
                <a:hlinkClick r:id="rId5"/>
              </a:rPr>
              <a:t>https://www.slideshare.net/LuMa921/deep-learning-a-visual-introduction</a:t>
            </a:r>
            <a:r>
              <a:rPr lang="en-US" sz="10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640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684" y="2796325"/>
            <a:ext cx="8536691" cy="706964"/>
          </a:xfrm>
        </p:spPr>
        <p:txBody>
          <a:bodyPr/>
          <a:lstStyle/>
          <a:p>
            <a:pPr algn="ctr"/>
            <a:r>
              <a:rPr lang="en-US" sz="4000" dirty="0"/>
              <a:t>Deep Learning &amp; Chemistry</a:t>
            </a:r>
          </a:p>
        </p:txBody>
      </p:sp>
    </p:spTree>
    <p:extLst>
      <p:ext uri="{BB962C8B-B14F-4D97-AF65-F5344CB8AC3E}">
        <p14:creationId xmlns:p14="http://schemas.microsoft.com/office/powerpoint/2010/main" val="262870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Key Goals in R&amp;D in the Chemical Sciences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12" y="1131218"/>
            <a:ext cx="8595360" cy="43704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3333FF"/>
                </a:solidFill>
              </a:rPr>
              <a:t>Goal #1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</a:rPr>
              <a:t>Designing chemicals with the desired properties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rgbClr val="3333FF"/>
                </a:solidFill>
              </a:rPr>
              <a:t>Goal #2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</a:rPr>
              <a:t>Producing designed chemicals at scale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9833" y="2122904"/>
            <a:ext cx="8087248" cy="2387053"/>
            <a:chOff x="274320" y="2505768"/>
            <a:chExt cx="8087248" cy="23870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5269" y="2736716"/>
              <a:ext cx="1551432" cy="103480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3417" y="2505768"/>
              <a:ext cx="1534289" cy="1534289"/>
            </a:xfrm>
            <a:prstGeom prst="rect">
              <a:avLst/>
            </a:prstGeom>
          </p:spPr>
        </p:pic>
        <p:sp>
          <p:nvSpPr>
            <p:cNvPr id="7" name="Up Arrow 6"/>
            <p:cNvSpPr/>
            <p:nvPr/>
          </p:nvSpPr>
          <p:spPr>
            <a:xfrm rot="5400000">
              <a:off x="5844013" y="3051773"/>
              <a:ext cx="365758" cy="404690"/>
            </a:xfrm>
            <a:prstGeom prst="upArrow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18" rIns="91440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86"/>
            </a:p>
          </p:txBody>
        </p:sp>
        <p:sp>
          <p:nvSpPr>
            <p:cNvPr id="8" name="Content Placeholder 13"/>
            <p:cNvSpPr txBox="1">
              <a:spLocks/>
            </p:cNvSpPr>
            <p:nvPr/>
          </p:nvSpPr>
          <p:spPr>
            <a:xfrm>
              <a:off x="3048284" y="4085262"/>
              <a:ext cx="3322476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4"/>
                </a:buBlip>
                <a:defRPr sz="20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5"/>
                </a:buBlip>
                <a:defRPr sz="18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6"/>
                </a:buBlip>
                <a:defRPr sz="16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4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Production</a:t>
              </a:r>
              <a:endParaRPr lang="en-US" sz="16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Content Placeholder 13"/>
            <p:cNvSpPr txBox="1">
              <a:spLocks/>
            </p:cNvSpPr>
            <p:nvPr/>
          </p:nvSpPr>
          <p:spPr>
            <a:xfrm>
              <a:off x="274320" y="4085262"/>
              <a:ext cx="3322476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4"/>
                </a:buBlip>
                <a:defRPr sz="20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5"/>
                </a:buBlip>
                <a:defRPr sz="18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6"/>
                </a:buBlip>
                <a:defRPr sz="16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4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</a:t>
              </a:r>
              <a:endParaRPr lang="en-US" sz="16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Content Placeholder 13"/>
            <p:cNvSpPr txBox="1">
              <a:spLocks/>
            </p:cNvSpPr>
            <p:nvPr/>
          </p:nvSpPr>
          <p:spPr>
            <a:xfrm>
              <a:off x="6099796" y="4085262"/>
              <a:ext cx="2261772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4"/>
                </a:buBlip>
                <a:defRPr sz="20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5"/>
                </a:buBlip>
                <a:defRPr sz="18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6"/>
                </a:buBlip>
                <a:defRPr sz="16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4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endParaRPr lang="en-US" sz="16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Up Arrow 10"/>
            <p:cNvSpPr/>
            <p:nvPr/>
          </p:nvSpPr>
          <p:spPr>
            <a:xfrm rot="5400000">
              <a:off x="3275585" y="3077673"/>
              <a:ext cx="365758" cy="404690"/>
            </a:xfrm>
            <a:prstGeom prst="upArrow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18" rIns="91440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86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86" y="2601952"/>
              <a:ext cx="2147345" cy="1428961"/>
            </a:xfrm>
            <a:prstGeom prst="rect">
              <a:avLst/>
            </a:prstGeom>
          </p:spPr>
        </p:pic>
        <p:sp>
          <p:nvSpPr>
            <p:cNvPr id="13" name="Content Placeholder 13"/>
            <p:cNvSpPr txBox="1">
              <a:spLocks/>
            </p:cNvSpPr>
            <p:nvPr/>
          </p:nvSpPr>
          <p:spPr>
            <a:xfrm>
              <a:off x="2781374" y="4585044"/>
              <a:ext cx="3322476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4"/>
                </a:buBlip>
                <a:defRPr sz="20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5"/>
                </a:buBlip>
                <a:defRPr sz="18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6"/>
                </a:buBlip>
                <a:defRPr sz="16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4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 Years to Decades</a:t>
              </a:r>
              <a:endParaRPr lang="en-US" sz="1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532981" y="4727239"/>
              <a:ext cx="2670048" cy="1845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5682195" y="4725721"/>
              <a:ext cx="2670048" cy="1845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5435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Recent Advances in Deep Learning</a:t>
            </a:r>
            <a:br>
              <a:rPr lang="en-US" sz="2800" dirty="0"/>
            </a:br>
            <a:r>
              <a:rPr lang="en-US" sz="2800" dirty="0"/>
              <a:t>in Chemistry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098099"/>
            <a:ext cx="8595360" cy="16075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Deep Learning trained on molecular descriptors were the top performing models in: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</a:rPr>
              <a:t>Merck </a:t>
            </a:r>
            <a:r>
              <a:rPr lang="en-US" sz="1600" dirty="0" err="1">
                <a:solidFill>
                  <a:srgbClr val="000000"/>
                </a:solidFill>
              </a:rPr>
              <a:t>Kaggle</a:t>
            </a:r>
            <a:r>
              <a:rPr lang="en-US" sz="1600" dirty="0">
                <a:solidFill>
                  <a:srgbClr val="000000"/>
                </a:solidFill>
              </a:rPr>
              <a:t> challenge in 2012 (activity prediction)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</a:rPr>
              <a:t>Tox21 challenge in 2014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09" y="2508410"/>
            <a:ext cx="4861981" cy="1524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357" y="3667439"/>
            <a:ext cx="4382643" cy="1966340"/>
          </a:xfrm>
          <a:prstGeom prst="rect">
            <a:avLst/>
          </a:prstGeom>
        </p:spPr>
      </p:pic>
      <p:sp>
        <p:nvSpPr>
          <p:cNvPr id="7" name="Content Placeholder 13"/>
          <p:cNvSpPr txBox="1">
            <a:spLocks/>
          </p:cNvSpPr>
          <p:nvPr/>
        </p:nvSpPr>
        <p:spPr>
          <a:xfrm>
            <a:off x="863994" y="4115913"/>
            <a:ext cx="3637667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7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i="1" dirty="0">
                <a:solidFill>
                  <a:srgbClr val="3333FF"/>
                </a:solidFill>
                <a:latin typeface="+mj-lt"/>
                <a:cs typeface="Arial" panose="020B0604020202020204" pitchFamily="34" charset="0"/>
              </a:rPr>
              <a:t>The winning teams in both challenges were from the computer science department (</a:t>
            </a:r>
            <a:r>
              <a:rPr lang="en-US" sz="1800" b="1" i="1" u="sng" dirty="0">
                <a:solidFill>
                  <a:srgbClr val="3333FF"/>
                </a:solidFill>
                <a:latin typeface="+mj-lt"/>
                <a:cs typeface="Arial" panose="020B0604020202020204" pitchFamily="34" charset="0"/>
              </a:rPr>
              <a:t>not chemistry</a:t>
            </a:r>
            <a:r>
              <a:rPr lang="en-US" sz="1800" b="1" i="1" dirty="0">
                <a:solidFill>
                  <a:srgbClr val="3333FF"/>
                </a:solidFill>
                <a:latin typeface="+mj-lt"/>
                <a:cs typeface="Arial" panose="020B0604020202020204" pitchFamily="34" charset="0"/>
              </a:rPr>
              <a:t>!)</a:t>
            </a:r>
            <a:endParaRPr lang="en-US" sz="1400" b="1" i="1" dirty="0">
              <a:solidFill>
                <a:srgbClr val="3333FF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52954" y="6457890"/>
            <a:ext cx="50161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solidFill>
                  <a:srgbClr val="000000"/>
                </a:solidFill>
              </a:rPr>
              <a:t>Mayr</a:t>
            </a:r>
            <a:r>
              <a:rPr lang="en-US" sz="1000" dirty="0">
                <a:solidFill>
                  <a:srgbClr val="000000"/>
                </a:solidFill>
              </a:rPr>
              <a:t>, A.; </a:t>
            </a:r>
            <a:r>
              <a:rPr lang="en-US" sz="1000" dirty="0" err="1">
                <a:solidFill>
                  <a:srgbClr val="000000"/>
                </a:solidFill>
              </a:rPr>
              <a:t>Klambauer</a:t>
            </a:r>
            <a:r>
              <a:rPr lang="en-US" sz="1000" dirty="0">
                <a:solidFill>
                  <a:srgbClr val="000000"/>
                </a:solidFill>
              </a:rPr>
              <a:t>, G.; </a:t>
            </a:r>
            <a:r>
              <a:rPr lang="en-US" sz="1000" dirty="0" err="1">
                <a:solidFill>
                  <a:srgbClr val="000000"/>
                </a:solidFill>
              </a:rPr>
              <a:t>Unterthiner</a:t>
            </a:r>
            <a:r>
              <a:rPr lang="en-US" sz="1000" dirty="0">
                <a:solidFill>
                  <a:srgbClr val="000000"/>
                </a:solidFill>
              </a:rPr>
              <a:t>, T.; </a:t>
            </a:r>
            <a:r>
              <a:rPr lang="en-US" sz="1000" dirty="0" err="1">
                <a:solidFill>
                  <a:srgbClr val="000000"/>
                </a:solidFill>
              </a:rPr>
              <a:t>Hochreiter</a:t>
            </a:r>
            <a:r>
              <a:rPr lang="en-US" sz="1000" dirty="0">
                <a:solidFill>
                  <a:srgbClr val="000000"/>
                </a:solidFill>
              </a:rPr>
              <a:t>, S. </a:t>
            </a:r>
            <a:r>
              <a:rPr lang="en-US" sz="1000" i="1" dirty="0">
                <a:solidFill>
                  <a:srgbClr val="000000"/>
                </a:solidFill>
              </a:rPr>
              <a:t>Front. </a:t>
            </a:r>
            <a:r>
              <a:rPr lang="en-US" sz="1000" i="1" dirty="0" err="1">
                <a:solidFill>
                  <a:srgbClr val="000000"/>
                </a:solidFill>
              </a:rPr>
              <a:t>Env</a:t>
            </a:r>
            <a:r>
              <a:rPr lang="en-US" sz="1000" i="1" dirty="0">
                <a:solidFill>
                  <a:srgbClr val="000000"/>
                </a:solidFill>
              </a:rPr>
              <a:t>. Sci.</a:t>
            </a:r>
            <a:r>
              <a:rPr lang="en-US" sz="1000" dirty="0">
                <a:solidFill>
                  <a:srgbClr val="000000"/>
                </a:solidFill>
              </a:rPr>
              <a:t> </a:t>
            </a:r>
            <a:r>
              <a:rPr lang="en-US" sz="1000" b="1" dirty="0">
                <a:solidFill>
                  <a:srgbClr val="000000"/>
                </a:solidFill>
              </a:rPr>
              <a:t>2016</a:t>
            </a:r>
            <a:r>
              <a:rPr lang="en-US" sz="1000" dirty="0">
                <a:solidFill>
                  <a:srgbClr val="000000"/>
                </a:solidFill>
              </a:rPr>
              <a:t>, </a:t>
            </a:r>
            <a:r>
              <a:rPr lang="en-US" sz="1000" i="1" dirty="0">
                <a:solidFill>
                  <a:srgbClr val="000000"/>
                </a:solidFill>
              </a:rPr>
              <a:t>3</a:t>
            </a:r>
            <a:r>
              <a:rPr lang="en-US" sz="1000" dirty="0">
                <a:solidFill>
                  <a:srgbClr val="000000"/>
                </a:solidFill>
              </a:rPr>
              <a:t>, 1.</a:t>
            </a:r>
          </a:p>
          <a:p>
            <a:r>
              <a:rPr lang="en-US" sz="1000" dirty="0">
                <a:solidFill>
                  <a:srgbClr val="000000"/>
                </a:solidFill>
              </a:rPr>
              <a:t>Dahl, G. E.; </a:t>
            </a:r>
            <a:r>
              <a:rPr lang="en-US" sz="1000" dirty="0" err="1">
                <a:solidFill>
                  <a:srgbClr val="000000"/>
                </a:solidFill>
              </a:rPr>
              <a:t>Jaitly</a:t>
            </a:r>
            <a:r>
              <a:rPr lang="en-US" sz="1000" dirty="0">
                <a:solidFill>
                  <a:srgbClr val="000000"/>
                </a:solidFill>
              </a:rPr>
              <a:t>, N.; </a:t>
            </a:r>
            <a:r>
              <a:rPr lang="en-US" sz="1000" dirty="0" err="1">
                <a:solidFill>
                  <a:srgbClr val="000000"/>
                </a:solidFill>
              </a:rPr>
              <a:t>Salakhutdinov</a:t>
            </a:r>
            <a:r>
              <a:rPr lang="en-US" sz="1000" dirty="0">
                <a:solidFill>
                  <a:srgbClr val="000000"/>
                </a:solidFill>
              </a:rPr>
              <a:t>, R. </a:t>
            </a:r>
            <a:r>
              <a:rPr lang="en-US" sz="1000" b="1" dirty="0">
                <a:solidFill>
                  <a:srgbClr val="000000"/>
                </a:solidFill>
              </a:rPr>
              <a:t>2014 </a:t>
            </a:r>
            <a:r>
              <a:rPr lang="en-US" sz="1000" i="1" dirty="0">
                <a:solidFill>
                  <a:srgbClr val="000000"/>
                </a:solidFill>
              </a:rPr>
              <a:t>https://arxiv.org/abs/1406.1231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29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Conventional Approach to Using</a:t>
            </a:r>
            <a:br>
              <a:rPr lang="en-US" sz="2800" dirty="0"/>
            </a:br>
            <a:r>
              <a:rPr lang="en-US" sz="2800" dirty="0"/>
              <a:t>Deep Learning in Chemistry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8089" y="1600200"/>
            <a:ext cx="9200271" cy="39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87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Our Approach to Using</a:t>
            </a:r>
            <a:br>
              <a:rPr lang="en-US" sz="2800" dirty="0"/>
            </a:br>
            <a:r>
              <a:rPr lang="en-US" sz="2800" dirty="0"/>
              <a:t>Deep Learning in Chemistry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200271" cy="39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38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Acknowledgements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idx="1"/>
          </p:nvPr>
        </p:nvSpPr>
        <p:spPr>
          <a:xfrm>
            <a:off x="265112" y="1154726"/>
            <a:ext cx="8595360" cy="3416546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Past &amp; Current Collaborators</a:t>
            </a:r>
          </a:p>
          <a:p>
            <a:endParaRPr lang="en-US" sz="2000" b="1" dirty="0">
              <a:solidFill>
                <a:srgbClr val="000000"/>
              </a:solidFill>
            </a:endParaRPr>
          </a:p>
          <a:p>
            <a:endParaRPr lang="en-US" sz="2000" b="1" dirty="0">
              <a:solidFill>
                <a:srgbClr val="000000"/>
              </a:solidFill>
            </a:endParaRPr>
          </a:p>
          <a:p>
            <a:endParaRPr lang="en-US" sz="2000" b="1" dirty="0">
              <a:solidFill>
                <a:srgbClr val="000000"/>
              </a:solidFill>
            </a:endParaRPr>
          </a:p>
          <a:p>
            <a:endParaRPr lang="en-US" sz="2000" b="1" dirty="0">
              <a:solidFill>
                <a:srgbClr val="000000"/>
              </a:solidFill>
            </a:endParaRPr>
          </a:p>
          <a:p>
            <a:endParaRPr lang="en-US" sz="2000" b="1" dirty="0">
              <a:solidFill>
                <a:srgbClr val="000000"/>
              </a:solidFill>
            </a:endParaRPr>
          </a:p>
          <a:p>
            <a:endParaRPr lang="en-US" sz="2000" b="1" dirty="0">
              <a:solidFill>
                <a:srgbClr val="000000"/>
              </a:solidFill>
            </a:endParaRPr>
          </a:p>
          <a:p>
            <a:endParaRPr lang="en-US" sz="2000" b="1" dirty="0">
              <a:solidFill>
                <a:srgbClr val="000000"/>
              </a:solidFill>
            </a:endParaRPr>
          </a:p>
          <a:p>
            <a:r>
              <a:rPr lang="en-US" sz="2000" b="1" dirty="0">
                <a:solidFill>
                  <a:srgbClr val="000000"/>
                </a:solidFill>
              </a:rPr>
              <a:t>Funding Resources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80" y="1635491"/>
            <a:ext cx="1173574" cy="176036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13545" y="3439022"/>
            <a:ext cx="14189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Charles Siegel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712" y="1642088"/>
            <a:ext cx="1169176" cy="17537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048" y="1635491"/>
            <a:ext cx="1169176" cy="17537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49" y="1647609"/>
            <a:ext cx="1217371" cy="1739101"/>
          </a:xfrm>
          <a:prstGeom prst="rect">
            <a:avLst/>
          </a:prstGeom>
        </p:spPr>
      </p:pic>
      <p:pic>
        <p:nvPicPr>
          <p:cNvPr id="19" name="Picture 2" descr="https://theperfectworldfoundation.org/app/uploads/2015/07/doe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224" y="4806713"/>
            <a:ext cx="3068679" cy="77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83" y="4717582"/>
            <a:ext cx="2691003" cy="10189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74" y="4717050"/>
            <a:ext cx="2007303" cy="85979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18" y="1641325"/>
            <a:ext cx="1173574" cy="175185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293" y="1635491"/>
            <a:ext cx="1184979" cy="1777469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819412" y="3874574"/>
            <a:ext cx="15327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Abhinav Vishnu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238390" y="3439022"/>
            <a:ext cx="1386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Nathan </a:t>
            </a:r>
            <a:r>
              <a:rPr lang="en-US" sz="14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Hodas</a:t>
            </a:r>
            <a:endParaRPr lang="en-US" sz="1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25308" y="3910617"/>
            <a:ext cx="1338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Nathan Baker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919254" y="3439022"/>
            <a:ext cx="14285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Mariefel Olarte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233235" y="3874574"/>
            <a:ext cx="1478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Jim Pfaendtner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UW</a:t>
            </a:r>
          </a:p>
        </p:txBody>
      </p:sp>
    </p:spTree>
    <p:extLst>
      <p:ext uri="{BB962C8B-B14F-4D97-AF65-F5344CB8AC3E}">
        <p14:creationId xmlns:p14="http://schemas.microsoft.com/office/powerpoint/2010/main" val="1650621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684" y="2796325"/>
            <a:ext cx="8536691" cy="706964"/>
          </a:xfrm>
        </p:spPr>
        <p:txBody>
          <a:bodyPr/>
          <a:lstStyle/>
          <a:p>
            <a:pPr algn="ctr"/>
            <a:r>
              <a:rPr lang="en-US" sz="4000" dirty="0"/>
              <a:t>Learning Directly From Data</a:t>
            </a:r>
          </a:p>
        </p:txBody>
      </p:sp>
    </p:spTree>
    <p:extLst>
      <p:ext uri="{BB962C8B-B14F-4D97-AF65-F5344CB8AC3E}">
        <p14:creationId xmlns:p14="http://schemas.microsoft.com/office/powerpoint/2010/main" val="719256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Deep Learning Models Predict Many Properties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774" y="4415536"/>
            <a:ext cx="1503840" cy="11487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512" y="3711392"/>
            <a:ext cx="1757150" cy="1168505"/>
          </a:xfrm>
          <a:prstGeom prst="rect">
            <a:avLst/>
          </a:prstGeom>
        </p:spPr>
      </p:pic>
      <p:pic>
        <p:nvPicPr>
          <p:cNvPr id="6" name="Content Placeholder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51" y="4559147"/>
            <a:ext cx="1231078" cy="1231078"/>
          </a:xfrm>
          <a:prstGeom prst="rect">
            <a:avLst/>
          </a:prstGeom>
        </p:spPr>
      </p:pic>
      <p:sp>
        <p:nvSpPr>
          <p:cNvPr id="7" name="Content Placeholder 13"/>
          <p:cNvSpPr txBox="1">
            <a:spLocks/>
          </p:cNvSpPr>
          <p:nvPr/>
        </p:nvSpPr>
        <p:spPr>
          <a:xfrm>
            <a:off x="18288" y="3789691"/>
            <a:ext cx="2983836" cy="7017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7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8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Physiological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Toxicity (10k </a:t>
            </a:r>
            <a:r>
              <a:rPr lang="en-US" sz="1800" b="1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cpds</a:t>
            </a:r>
            <a:r>
              <a:rPr lang="en-US" sz="18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Content Placeholder 13"/>
          <p:cNvSpPr txBox="1">
            <a:spLocks/>
          </p:cNvSpPr>
          <p:nvPr/>
        </p:nvSpPr>
        <p:spPr>
          <a:xfrm>
            <a:off x="2703909" y="3106427"/>
            <a:ext cx="3322476" cy="1034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7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8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Biochemical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 (10k </a:t>
            </a:r>
            <a:r>
              <a:rPr lang="en-US" sz="1800" b="1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cpds</a:t>
            </a:r>
            <a:r>
              <a:rPr lang="en-US" sz="18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Biodegradability (1k </a:t>
            </a:r>
            <a:r>
              <a:rPr lang="en-US" sz="1800" b="1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cpds</a:t>
            </a:r>
            <a:r>
              <a:rPr lang="en-US" sz="18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Content Placeholder 13"/>
          <p:cNvSpPr txBox="1">
            <a:spLocks/>
          </p:cNvSpPr>
          <p:nvPr/>
        </p:nvSpPr>
        <p:spPr>
          <a:xfrm>
            <a:off x="5589479" y="2589362"/>
            <a:ext cx="3487372" cy="1034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7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8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Solvation Energy (500 </a:t>
            </a:r>
            <a:r>
              <a:rPr lang="en-US" sz="1800" b="1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cpds</a:t>
            </a:r>
            <a:r>
              <a:rPr lang="en-US" sz="18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Solubility (1k </a:t>
            </a:r>
            <a:r>
              <a:rPr lang="en-US" sz="1800" b="1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cpds</a:t>
            </a:r>
            <a:r>
              <a:rPr lang="en-US" sz="18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57545" y="1461663"/>
            <a:ext cx="3584448" cy="64287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</a:p>
        </p:txBody>
      </p:sp>
      <p:cxnSp>
        <p:nvCxnSpPr>
          <p:cNvPr id="11" name="Straight Connector 10"/>
          <p:cNvCxnSpPr>
            <a:stCxn id="10" idx="2"/>
            <a:endCxn id="8" idx="0"/>
          </p:cNvCxnSpPr>
          <p:nvPr/>
        </p:nvCxnSpPr>
        <p:spPr>
          <a:xfrm flipH="1">
            <a:off x="4365147" y="2104535"/>
            <a:ext cx="84622" cy="1001892"/>
          </a:xfrm>
          <a:prstGeom prst="line">
            <a:avLst/>
          </a:prstGeom>
          <a:ln w="57150">
            <a:solidFill>
              <a:srgbClr val="000000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2"/>
            <a:endCxn id="7" idx="0"/>
          </p:cNvCxnSpPr>
          <p:nvPr/>
        </p:nvCxnSpPr>
        <p:spPr>
          <a:xfrm flipH="1">
            <a:off x="1510206" y="2104535"/>
            <a:ext cx="2939563" cy="1685156"/>
          </a:xfrm>
          <a:prstGeom prst="line">
            <a:avLst/>
          </a:prstGeom>
          <a:ln w="57150">
            <a:solidFill>
              <a:srgbClr val="000000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" idx="2"/>
            <a:endCxn id="9" idx="0"/>
          </p:cNvCxnSpPr>
          <p:nvPr/>
        </p:nvCxnSpPr>
        <p:spPr>
          <a:xfrm>
            <a:off x="4449769" y="2104535"/>
            <a:ext cx="2883396" cy="484827"/>
          </a:xfrm>
          <a:prstGeom prst="line">
            <a:avLst/>
          </a:prstGeom>
          <a:ln w="57150">
            <a:solidFill>
              <a:srgbClr val="000000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614" y="4295645"/>
            <a:ext cx="1762986" cy="117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22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Introduction to</a:t>
            </a:r>
            <a:br>
              <a:rPr lang="en-US" sz="2800" dirty="0"/>
            </a:br>
            <a:r>
              <a:rPr lang="en-US" sz="2800" dirty="0"/>
              <a:t>Convolutional Neural Networks (CNN)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" y="1222615"/>
            <a:ext cx="8756904" cy="513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11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Introduction to</a:t>
            </a:r>
            <a:br>
              <a:rPr lang="en-US" sz="2800" dirty="0"/>
            </a:br>
            <a:r>
              <a:rPr lang="en-US" sz="2800" dirty="0"/>
              <a:t>Convolutional Neural Networks (CNN)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32" y="1976905"/>
            <a:ext cx="8591964" cy="387791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4320" y="1444177"/>
            <a:ext cx="84673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An analogous deep neural network trained on molecular diagram drawings would learn chemistry features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708461" y="6457890"/>
            <a:ext cx="4126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1000" dirty="0">
                <a:solidFill>
                  <a:srgbClr val="000000"/>
                </a:solidFill>
              </a:rPr>
              <a:t>Goh, G.B.;* Siegel, C.; Vishnu, A.; </a:t>
            </a:r>
            <a:r>
              <a:rPr lang="en-US" sz="1000" dirty="0" err="1">
                <a:solidFill>
                  <a:srgbClr val="000000"/>
                </a:solidFill>
              </a:rPr>
              <a:t>Hodas</a:t>
            </a:r>
            <a:r>
              <a:rPr lang="en-US" sz="1000" dirty="0">
                <a:solidFill>
                  <a:srgbClr val="000000"/>
                </a:solidFill>
              </a:rPr>
              <a:t>, N.O.; Baker, N.A. </a:t>
            </a:r>
            <a:r>
              <a:rPr lang="en-US" sz="1000" b="1" dirty="0">
                <a:solidFill>
                  <a:srgbClr val="000000"/>
                </a:solidFill>
              </a:rPr>
              <a:t>2017</a:t>
            </a:r>
            <a:endParaRPr lang="en-US" sz="1000" dirty="0">
              <a:solidFill>
                <a:srgbClr val="000000"/>
              </a:solidFill>
            </a:endParaRPr>
          </a:p>
          <a:p>
            <a:pPr defTabSz="457200"/>
            <a:r>
              <a:rPr lang="en-US" sz="1000" dirty="0">
                <a:solidFill>
                  <a:srgbClr val="000000"/>
                </a:solidFill>
                <a:hlinkClick r:id="rId3"/>
              </a:rPr>
              <a:t>https://arxiv.org/abs/1706.06689</a:t>
            </a:r>
            <a:r>
              <a:rPr lang="en-US" sz="1000" dirty="0">
                <a:solidFill>
                  <a:srgbClr val="000000"/>
                </a:solidFill>
              </a:rPr>
              <a:t> (</a:t>
            </a:r>
            <a:r>
              <a:rPr lang="en-US" sz="1000" i="1" dirty="0">
                <a:solidFill>
                  <a:srgbClr val="000000"/>
                </a:solidFill>
              </a:rPr>
              <a:t>in review J. Chem. Inf. Model.</a:t>
            </a:r>
            <a:r>
              <a:rPr lang="en-US" sz="1000" dirty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77737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Chemception: Learning Directly from Image Data to Predict Diverse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12" y="1106039"/>
            <a:ext cx="8348472" cy="1858970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Chem</a:t>
            </a:r>
            <a:r>
              <a:rPr lang="en-US" dirty="0">
                <a:solidFill>
                  <a:srgbClr val="000000"/>
                </a:solidFill>
              </a:rPr>
              <a:t>ical In</a:t>
            </a:r>
            <a:r>
              <a:rPr lang="en-US" sz="2000" b="1" dirty="0">
                <a:solidFill>
                  <a:srgbClr val="000000"/>
                </a:solidFill>
              </a:rPr>
              <a:t>ception</a:t>
            </a:r>
            <a:r>
              <a:rPr lang="en-US" sz="2000" dirty="0">
                <a:solidFill>
                  <a:srgbClr val="000000"/>
                </a:solidFill>
              </a:rPr>
              <a:t> (Chemception)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0000"/>
                </a:solidFill>
              </a:rPr>
              <a:t>First</a:t>
            </a:r>
            <a:r>
              <a:rPr lang="en-US" sz="1600" dirty="0">
                <a:solidFill>
                  <a:srgbClr val="000000"/>
                </a:solidFill>
              </a:rPr>
              <a:t> CNN model for </a:t>
            </a:r>
            <a:r>
              <a:rPr lang="en-US" sz="1600" b="1" dirty="0">
                <a:solidFill>
                  <a:srgbClr val="000000"/>
                </a:solidFill>
              </a:rPr>
              <a:t>broad &amp; generalizable </a:t>
            </a:r>
            <a:r>
              <a:rPr lang="en-US" sz="1600" dirty="0">
                <a:solidFill>
                  <a:srgbClr val="000000"/>
                </a:solidFill>
              </a:rPr>
              <a:t>chemical property prediction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</a:rPr>
              <a:t>“Universal” network design of ~50 layers, ~100,000 parameters is effective for predicting multiple chemical properties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</a:rPr>
              <a:t>Minimal feature engineering required                                                                  (i.e. molecular descriptors, in-depth fundamentals)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40" y="3428213"/>
            <a:ext cx="1418164" cy="1518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709" y="3163151"/>
            <a:ext cx="4253144" cy="2094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390" y="5122705"/>
            <a:ext cx="970943" cy="645677"/>
          </a:xfrm>
          <a:prstGeom prst="rect">
            <a:avLst/>
          </a:prstGeom>
        </p:spPr>
      </p:pic>
      <p:pic>
        <p:nvPicPr>
          <p:cNvPr id="8" name="Content Placeholder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574" y="2719643"/>
            <a:ext cx="639707" cy="639707"/>
          </a:xfrm>
          <a:prstGeom prst="rect">
            <a:avLst/>
          </a:prstGeom>
        </p:spPr>
      </p:pic>
      <p:sp>
        <p:nvSpPr>
          <p:cNvPr id="9" name="Content Placeholder 13"/>
          <p:cNvSpPr txBox="1">
            <a:spLocks/>
          </p:cNvSpPr>
          <p:nvPr/>
        </p:nvSpPr>
        <p:spPr>
          <a:xfrm>
            <a:off x="7323571" y="2303957"/>
            <a:ext cx="2099711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7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8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9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sz="1400" b="1" u="sng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Physiological</a:t>
            </a:r>
          </a:p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sz="1400" b="1" i="1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Toxicity</a:t>
            </a:r>
          </a:p>
        </p:txBody>
      </p:sp>
      <p:sp>
        <p:nvSpPr>
          <p:cNvPr id="10" name="Content Placeholder 13"/>
          <p:cNvSpPr txBox="1">
            <a:spLocks/>
          </p:cNvSpPr>
          <p:nvPr/>
        </p:nvSpPr>
        <p:spPr>
          <a:xfrm>
            <a:off x="7383007" y="3504592"/>
            <a:ext cx="2099711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7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8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9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sz="1400" b="1" u="sng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Biochemical</a:t>
            </a:r>
          </a:p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sz="1400" b="1" i="1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Activity</a:t>
            </a: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>
          <a:xfrm>
            <a:off x="7383007" y="4722220"/>
            <a:ext cx="2099711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7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8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9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sz="1400" b="1" u="sng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sz="1400" b="1" i="1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Solvation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683631" y="4165157"/>
            <a:ext cx="1121980" cy="4014"/>
          </a:xfrm>
          <a:prstGeom prst="line">
            <a:avLst/>
          </a:prstGeom>
          <a:ln w="57150">
            <a:solidFill>
              <a:srgbClr val="000000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903" y="3973188"/>
            <a:ext cx="841920" cy="561561"/>
          </a:xfrm>
          <a:prstGeom prst="rect">
            <a:avLst/>
          </a:prstGeom>
        </p:spPr>
      </p:pic>
      <p:sp>
        <p:nvSpPr>
          <p:cNvPr id="14" name="Up Arrow 13"/>
          <p:cNvSpPr/>
          <p:nvPr/>
        </p:nvSpPr>
        <p:spPr>
          <a:xfrm rot="5400000">
            <a:off x="1774820" y="3954920"/>
            <a:ext cx="332632" cy="465465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8" rIns="91440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 sz="2286">
              <a:solidFill>
                <a:srgbClr val="242424"/>
              </a:solidFill>
            </a:endParaRPr>
          </a:p>
        </p:txBody>
      </p:sp>
      <p:sp>
        <p:nvSpPr>
          <p:cNvPr id="15" name="Content Placeholder 13"/>
          <p:cNvSpPr txBox="1">
            <a:spLocks/>
          </p:cNvSpPr>
          <p:nvPr/>
        </p:nvSpPr>
        <p:spPr>
          <a:xfrm>
            <a:off x="121724" y="5009618"/>
            <a:ext cx="175519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7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8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9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sz="1400" b="1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Chemical</a:t>
            </a:r>
          </a:p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sz="1400" b="1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Drawings</a:t>
            </a:r>
            <a:endParaRPr lang="en-US" sz="1100" b="1" i="1" dirty="0">
              <a:solidFill>
                <a:srgbClr val="2424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ontent Placeholder 13"/>
          <p:cNvSpPr txBox="1">
            <a:spLocks/>
          </p:cNvSpPr>
          <p:nvPr/>
        </p:nvSpPr>
        <p:spPr>
          <a:xfrm>
            <a:off x="2923363" y="5255432"/>
            <a:ext cx="2983836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7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8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9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sz="1400" b="1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Chemception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706204" y="2890754"/>
            <a:ext cx="957172" cy="1278418"/>
          </a:xfrm>
          <a:prstGeom prst="line">
            <a:avLst/>
          </a:prstGeom>
          <a:ln w="57150">
            <a:solidFill>
              <a:srgbClr val="000000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711399" y="4158711"/>
            <a:ext cx="957172" cy="1278418"/>
          </a:xfrm>
          <a:prstGeom prst="line">
            <a:avLst/>
          </a:prstGeom>
          <a:ln w="57150">
            <a:solidFill>
              <a:srgbClr val="000000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708461" y="6457890"/>
            <a:ext cx="4126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1000" dirty="0">
                <a:solidFill>
                  <a:srgbClr val="000000"/>
                </a:solidFill>
              </a:rPr>
              <a:t>Goh, G.B.;* Siegel, C.; Vishnu, A.; </a:t>
            </a:r>
            <a:r>
              <a:rPr lang="en-US" sz="1000" dirty="0" err="1">
                <a:solidFill>
                  <a:srgbClr val="000000"/>
                </a:solidFill>
              </a:rPr>
              <a:t>Hodas</a:t>
            </a:r>
            <a:r>
              <a:rPr lang="en-US" sz="1000" dirty="0">
                <a:solidFill>
                  <a:srgbClr val="000000"/>
                </a:solidFill>
              </a:rPr>
              <a:t>, N.O.; Baker, N.A. </a:t>
            </a:r>
            <a:r>
              <a:rPr lang="en-US" sz="1000" b="1" dirty="0">
                <a:solidFill>
                  <a:srgbClr val="000000"/>
                </a:solidFill>
              </a:rPr>
              <a:t>2017</a:t>
            </a:r>
            <a:endParaRPr lang="en-US" sz="1000" dirty="0">
              <a:solidFill>
                <a:srgbClr val="000000"/>
              </a:solidFill>
            </a:endParaRPr>
          </a:p>
          <a:p>
            <a:pPr defTabSz="457200"/>
            <a:r>
              <a:rPr lang="en-US" sz="1000" dirty="0">
                <a:solidFill>
                  <a:srgbClr val="000000"/>
                </a:solidFill>
                <a:hlinkClick r:id="rId11"/>
              </a:rPr>
              <a:t>https://arxiv.org/abs/1706.06689</a:t>
            </a:r>
            <a:r>
              <a:rPr lang="en-US" sz="1000" dirty="0">
                <a:solidFill>
                  <a:srgbClr val="000000"/>
                </a:solidFill>
              </a:rPr>
              <a:t> (</a:t>
            </a:r>
            <a:r>
              <a:rPr lang="en-US" sz="1000" i="1" dirty="0">
                <a:solidFill>
                  <a:srgbClr val="000000"/>
                </a:solidFill>
              </a:rPr>
              <a:t>in review J. Chem. Inf. Model.</a:t>
            </a:r>
            <a:r>
              <a:rPr lang="en-US" sz="1000" dirty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8366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Chemception: Learning Directly from Image Data to Predict Diverse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12" y="1107412"/>
            <a:ext cx="8348472" cy="1858970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Chem</a:t>
            </a:r>
            <a:r>
              <a:rPr lang="en-US" dirty="0">
                <a:solidFill>
                  <a:srgbClr val="000000"/>
                </a:solidFill>
              </a:rPr>
              <a:t>ical In</a:t>
            </a:r>
            <a:r>
              <a:rPr lang="en-US" sz="2000" b="1" dirty="0">
                <a:solidFill>
                  <a:srgbClr val="000000"/>
                </a:solidFill>
              </a:rPr>
              <a:t>ception</a:t>
            </a:r>
            <a:r>
              <a:rPr lang="en-US" sz="2000" dirty="0">
                <a:solidFill>
                  <a:srgbClr val="000000"/>
                </a:solidFill>
              </a:rPr>
              <a:t> (Chemception)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0000"/>
                </a:solidFill>
              </a:rPr>
              <a:t>First</a:t>
            </a:r>
            <a:r>
              <a:rPr lang="en-US" sz="1600" dirty="0">
                <a:solidFill>
                  <a:srgbClr val="000000"/>
                </a:solidFill>
              </a:rPr>
              <a:t> CNN model for </a:t>
            </a:r>
            <a:r>
              <a:rPr lang="en-US" sz="1600" b="1" dirty="0">
                <a:solidFill>
                  <a:srgbClr val="000000"/>
                </a:solidFill>
              </a:rPr>
              <a:t>broad &amp; generalizable </a:t>
            </a:r>
            <a:r>
              <a:rPr lang="en-US" sz="1600" dirty="0">
                <a:solidFill>
                  <a:srgbClr val="000000"/>
                </a:solidFill>
              </a:rPr>
              <a:t>chemical property prediction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</a:rPr>
              <a:t>“Universal” network design of ~50 layers, ~100,000 parameters is effective for predicting multiple chemical properties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</a:rPr>
              <a:t>Minimal feature engineering required                                                                   (i.e. molecular descriptors, in-depth fundamentals)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909" y="3430381"/>
            <a:ext cx="6794749" cy="2311190"/>
          </a:xfrm>
          <a:prstGeom prst="rect">
            <a:avLst/>
          </a:prstGeom>
          <a:ln w="38100">
            <a:noFill/>
          </a:ln>
        </p:spPr>
      </p:pic>
      <p:sp>
        <p:nvSpPr>
          <p:cNvPr id="6" name="Content Placeholder 13"/>
          <p:cNvSpPr txBox="1">
            <a:spLocks/>
          </p:cNvSpPr>
          <p:nvPr/>
        </p:nvSpPr>
        <p:spPr>
          <a:xfrm>
            <a:off x="1209840" y="3096225"/>
            <a:ext cx="41605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Inception Modules</a:t>
            </a:r>
            <a:endParaRPr lang="en-US" sz="1400" b="1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13"/>
          <p:cNvSpPr txBox="1">
            <a:spLocks/>
          </p:cNvSpPr>
          <p:nvPr/>
        </p:nvSpPr>
        <p:spPr>
          <a:xfrm>
            <a:off x="4641283" y="3096891"/>
            <a:ext cx="41605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Residual Training</a:t>
            </a:r>
            <a:endParaRPr lang="en-US" sz="1400" b="1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08461" y="6457890"/>
            <a:ext cx="4126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1000" dirty="0">
                <a:solidFill>
                  <a:srgbClr val="000000"/>
                </a:solidFill>
              </a:rPr>
              <a:t>Goh, G.B.;* Siegel, C.; Vishnu, A.; </a:t>
            </a:r>
            <a:r>
              <a:rPr lang="en-US" sz="1000" dirty="0" err="1">
                <a:solidFill>
                  <a:srgbClr val="000000"/>
                </a:solidFill>
              </a:rPr>
              <a:t>Hodas</a:t>
            </a:r>
            <a:r>
              <a:rPr lang="en-US" sz="1000" dirty="0">
                <a:solidFill>
                  <a:srgbClr val="000000"/>
                </a:solidFill>
              </a:rPr>
              <a:t>, N.O.; Baker, N.A. </a:t>
            </a:r>
            <a:r>
              <a:rPr lang="en-US" sz="1000" b="1" dirty="0">
                <a:solidFill>
                  <a:srgbClr val="000000"/>
                </a:solidFill>
              </a:rPr>
              <a:t>2017</a:t>
            </a:r>
            <a:endParaRPr lang="en-US" sz="1000" dirty="0">
              <a:solidFill>
                <a:srgbClr val="000000"/>
              </a:solidFill>
            </a:endParaRPr>
          </a:p>
          <a:p>
            <a:pPr defTabSz="457200"/>
            <a:r>
              <a:rPr lang="en-US" sz="1000" dirty="0">
                <a:solidFill>
                  <a:srgbClr val="000000"/>
                </a:solidFill>
                <a:hlinkClick r:id="rId7"/>
              </a:rPr>
              <a:t>https://arxiv.org/abs/1706.06689</a:t>
            </a:r>
            <a:r>
              <a:rPr lang="en-US" sz="1000" dirty="0">
                <a:solidFill>
                  <a:srgbClr val="000000"/>
                </a:solidFill>
              </a:rPr>
              <a:t> (</a:t>
            </a:r>
            <a:r>
              <a:rPr lang="en-US" sz="1000" i="1" dirty="0">
                <a:solidFill>
                  <a:srgbClr val="000000"/>
                </a:solidFill>
              </a:rPr>
              <a:t>in review J. Chem. Inf. Model.</a:t>
            </a:r>
            <a:r>
              <a:rPr lang="en-US" sz="1000" dirty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699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Using “unsophisticated” raw data is a viable strategy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253820"/>
              </p:ext>
            </p:extLst>
          </p:nvPr>
        </p:nvGraphicFramePr>
        <p:xfrm>
          <a:off x="1233411" y="1139262"/>
          <a:ext cx="6858000" cy="429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ctangle 10"/>
          <p:cNvSpPr/>
          <p:nvPr/>
        </p:nvSpPr>
        <p:spPr>
          <a:xfrm>
            <a:off x="1708461" y="6457890"/>
            <a:ext cx="4126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1000" dirty="0">
                <a:solidFill>
                  <a:srgbClr val="000000"/>
                </a:solidFill>
              </a:rPr>
              <a:t>Goh, G.B.;* Siegel, C.; Vishnu, A.; </a:t>
            </a:r>
            <a:r>
              <a:rPr lang="en-US" sz="1000" dirty="0" err="1">
                <a:solidFill>
                  <a:srgbClr val="000000"/>
                </a:solidFill>
              </a:rPr>
              <a:t>Hodas</a:t>
            </a:r>
            <a:r>
              <a:rPr lang="en-US" sz="1000" dirty="0">
                <a:solidFill>
                  <a:srgbClr val="000000"/>
                </a:solidFill>
              </a:rPr>
              <a:t>, N.O.; Baker, N.A. </a:t>
            </a:r>
            <a:r>
              <a:rPr lang="en-US" sz="1000" b="1" dirty="0">
                <a:solidFill>
                  <a:srgbClr val="000000"/>
                </a:solidFill>
              </a:rPr>
              <a:t>2017</a:t>
            </a:r>
            <a:endParaRPr lang="en-US" sz="1000" dirty="0">
              <a:solidFill>
                <a:srgbClr val="000000"/>
              </a:solidFill>
            </a:endParaRPr>
          </a:p>
          <a:p>
            <a:pPr defTabSz="457200"/>
            <a:r>
              <a:rPr lang="en-US" sz="1000" dirty="0">
                <a:solidFill>
                  <a:srgbClr val="000000"/>
                </a:solidFill>
                <a:hlinkClick r:id="rId3"/>
              </a:rPr>
              <a:t>https://arxiv.org/abs/1706.06689</a:t>
            </a:r>
            <a:r>
              <a:rPr lang="en-US" sz="1000" dirty="0">
                <a:solidFill>
                  <a:srgbClr val="000000"/>
                </a:solidFill>
              </a:rPr>
              <a:t> (</a:t>
            </a:r>
            <a:r>
              <a:rPr lang="en-US" sz="1000" i="1" dirty="0">
                <a:solidFill>
                  <a:srgbClr val="000000"/>
                </a:solidFill>
              </a:rPr>
              <a:t>in review J. Chem. Inf. Model.</a:t>
            </a:r>
            <a:r>
              <a:rPr lang="en-US" sz="1000" dirty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3215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Using “unsophisticated” raw data is a viable strategy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6667817"/>
              </p:ext>
            </p:extLst>
          </p:nvPr>
        </p:nvGraphicFramePr>
        <p:xfrm>
          <a:off x="1320684" y="1139263"/>
          <a:ext cx="6858000" cy="429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1708461" y="6457890"/>
            <a:ext cx="4126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1000" dirty="0">
                <a:solidFill>
                  <a:srgbClr val="000000"/>
                </a:solidFill>
              </a:rPr>
              <a:t>Goh, G.B.;* Siegel, C.; Vishnu, A.; </a:t>
            </a:r>
            <a:r>
              <a:rPr lang="en-US" sz="1000" dirty="0" err="1">
                <a:solidFill>
                  <a:srgbClr val="000000"/>
                </a:solidFill>
              </a:rPr>
              <a:t>Hodas</a:t>
            </a:r>
            <a:r>
              <a:rPr lang="en-US" sz="1000" dirty="0">
                <a:solidFill>
                  <a:srgbClr val="000000"/>
                </a:solidFill>
              </a:rPr>
              <a:t>, N.O.; Baker, N.A. </a:t>
            </a:r>
            <a:r>
              <a:rPr lang="en-US" sz="1000" b="1" dirty="0">
                <a:solidFill>
                  <a:srgbClr val="000000"/>
                </a:solidFill>
              </a:rPr>
              <a:t>2017</a:t>
            </a:r>
            <a:endParaRPr lang="en-US" sz="1000" dirty="0">
              <a:solidFill>
                <a:srgbClr val="000000"/>
              </a:solidFill>
            </a:endParaRPr>
          </a:p>
          <a:p>
            <a:pPr defTabSz="457200"/>
            <a:r>
              <a:rPr lang="en-US" sz="1000" dirty="0">
                <a:solidFill>
                  <a:srgbClr val="000000"/>
                </a:solidFill>
                <a:hlinkClick r:id="rId3"/>
              </a:rPr>
              <a:t>https://arxiv.org/abs/1706.06689</a:t>
            </a:r>
            <a:r>
              <a:rPr lang="en-US" sz="1000" dirty="0">
                <a:solidFill>
                  <a:srgbClr val="000000"/>
                </a:solidFill>
              </a:rPr>
              <a:t> (</a:t>
            </a:r>
            <a:r>
              <a:rPr lang="en-US" sz="1000" i="1" dirty="0">
                <a:solidFill>
                  <a:srgbClr val="000000"/>
                </a:solidFill>
              </a:rPr>
              <a:t>in review J. Chem. Inf. Model.</a:t>
            </a:r>
            <a:r>
              <a:rPr lang="en-US" sz="1000" dirty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9429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Using “unsophisticated” raw data is a viable strategy</a:t>
            </a:r>
          </a:p>
        </p:txBody>
      </p:sp>
      <p:sp>
        <p:nvSpPr>
          <p:cNvPr id="4" name="Rectangle 3"/>
          <p:cNvSpPr/>
          <p:nvPr/>
        </p:nvSpPr>
        <p:spPr>
          <a:xfrm>
            <a:off x="1708461" y="6457890"/>
            <a:ext cx="4126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1000" dirty="0">
                <a:solidFill>
                  <a:srgbClr val="000000"/>
                </a:solidFill>
              </a:rPr>
              <a:t>Goh, G.B.;* Siegel, C.; Vishnu, A.; </a:t>
            </a:r>
            <a:r>
              <a:rPr lang="en-US" sz="1000" dirty="0" err="1">
                <a:solidFill>
                  <a:srgbClr val="000000"/>
                </a:solidFill>
              </a:rPr>
              <a:t>Hodas</a:t>
            </a:r>
            <a:r>
              <a:rPr lang="en-US" sz="1000" dirty="0">
                <a:solidFill>
                  <a:srgbClr val="000000"/>
                </a:solidFill>
              </a:rPr>
              <a:t>, N.O.; Baker, N.A. </a:t>
            </a:r>
            <a:r>
              <a:rPr lang="en-US" sz="1000" b="1" dirty="0">
                <a:solidFill>
                  <a:srgbClr val="000000"/>
                </a:solidFill>
              </a:rPr>
              <a:t>2017</a:t>
            </a:r>
            <a:endParaRPr lang="en-US" sz="1000" dirty="0">
              <a:solidFill>
                <a:srgbClr val="000000"/>
              </a:solidFill>
            </a:endParaRPr>
          </a:p>
          <a:p>
            <a:pPr defTabSz="457200"/>
            <a:r>
              <a:rPr lang="en-US" sz="1000" dirty="0">
                <a:solidFill>
                  <a:srgbClr val="000000"/>
                </a:solidFill>
                <a:hlinkClick r:id="rId2"/>
              </a:rPr>
              <a:t>https://arxiv.org/abs/1706.06689</a:t>
            </a:r>
            <a:r>
              <a:rPr lang="en-US" sz="1000" dirty="0">
                <a:solidFill>
                  <a:srgbClr val="000000"/>
                </a:solidFill>
              </a:rPr>
              <a:t> (</a:t>
            </a:r>
            <a:r>
              <a:rPr lang="en-US" sz="1000" i="1" dirty="0">
                <a:solidFill>
                  <a:srgbClr val="000000"/>
                </a:solidFill>
              </a:rPr>
              <a:t>in review J. Chem. Inf. Model.</a:t>
            </a:r>
            <a:r>
              <a:rPr lang="en-US" sz="1000" dirty="0"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0102748"/>
              </p:ext>
            </p:extLst>
          </p:nvPr>
        </p:nvGraphicFramePr>
        <p:xfrm>
          <a:off x="1104457" y="1106124"/>
          <a:ext cx="6858000" cy="429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50029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684" y="2796325"/>
            <a:ext cx="8536691" cy="706964"/>
          </a:xfrm>
        </p:spPr>
        <p:txBody>
          <a:bodyPr/>
          <a:lstStyle/>
          <a:p>
            <a:pPr algn="ctr"/>
            <a:r>
              <a:rPr lang="en-US" sz="4000" dirty="0"/>
              <a:t>Integrating Domain Knowledge into Training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8842375" y="5771886"/>
            <a:ext cx="301625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73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Overview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65112" y="1107830"/>
            <a:ext cx="8595360" cy="4001095"/>
          </a:xfrm>
        </p:spPr>
        <p:txBody>
          <a:bodyPr>
            <a:no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</a:rPr>
              <a:t>Deep Learning 101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</a:rPr>
              <a:t>Recent Trends in Deep Learning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</a:rPr>
              <a:t>Deep Learning and Chemistry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</a:rPr>
              <a:t>Learning Directly From Data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</a:rPr>
              <a:t>Integrating Domain Knowledge into Training Data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</a:rPr>
              <a:t>Towards Interpretation of Deep Neural Networks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</a:rPr>
              <a:t>Towards a “Smarter” Neural Network “Chemist”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</a:rPr>
              <a:t>Towards Molecular Generation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</a:rPr>
              <a:t>Conclusion &amp; Future Outlook</a:t>
            </a:r>
          </a:p>
        </p:txBody>
      </p:sp>
    </p:spTree>
    <p:extLst>
      <p:ext uri="{BB962C8B-B14F-4D97-AF65-F5344CB8AC3E}">
        <p14:creationId xmlns:p14="http://schemas.microsoft.com/office/powerpoint/2010/main" val="3655624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10" y="2524142"/>
            <a:ext cx="4076471" cy="1714500"/>
          </a:xfrm>
          <a:prstGeom prst="rect">
            <a:avLst/>
          </a:prstGeom>
        </p:spPr>
      </p:pic>
      <p:sp>
        <p:nvSpPr>
          <p:cNvPr id="6" name="Content Placeholder 13"/>
          <p:cNvSpPr>
            <a:spLocks noGrp="1"/>
          </p:cNvSpPr>
          <p:nvPr>
            <p:ph idx="1"/>
          </p:nvPr>
        </p:nvSpPr>
        <p:spPr>
          <a:xfrm>
            <a:off x="265112" y="1083063"/>
            <a:ext cx="5164455" cy="3859518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FF0000"/>
                </a:solidFill>
              </a:rPr>
              <a:t>Data</a:t>
            </a:r>
            <a:endParaRPr lang="en-US" sz="2000" dirty="0"/>
          </a:p>
          <a:p>
            <a:pPr marL="400050" indent="-342900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400050" indent="-342900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FF0000"/>
                </a:solidFill>
              </a:rPr>
              <a:t>Algorithms </a:t>
            </a:r>
            <a:r>
              <a:rPr lang="en-US" sz="2000" dirty="0">
                <a:solidFill>
                  <a:srgbClr val="000000"/>
                </a:solidFill>
              </a:rPr>
              <a:t>for training deep neural networks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FF0000"/>
                </a:solidFill>
              </a:rPr>
              <a:t>Hardware </a:t>
            </a:r>
            <a:r>
              <a:rPr lang="en-US" sz="2000" dirty="0">
                <a:solidFill>
                  <a:srgbClr val="000000"/>
                </a:solidFill>
              </a:rPr>
              <a:t>acceleration to enable deep learning at reasonable cost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Issues with Chemical Data:</a:t>
            </a:r>
            <a:br>
              <a:rPr lang="en-US" sz="2800" dirty="0"/>
            </a:br>
            <a:r>
              <a:rPr lang="en-US" sz="2800" dirty="0"/>
              <a:t>One Leg of the Tripod is Missing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181" y="3852736"/>
            <a:ext cx="2892426" cy="19298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181" y="1344072"/>
            <a:ext cx="2899601" cy="23601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88125" y="6457890"/>
            <a:ext cx="66159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solidFill>
                  <a:srgbClr val="000000"/>
                </a:solidFill>
              </a:rPr>
              <a:t>Glorot</a:t>
            </a:r>
            <a:r>
              <a:rPr lang="en-US" sz="1000" dirty="0">
                <a:solidFill>
                  <a:srgbClr val="000000"/>
                </a:solidFill>
              </a:rPr>
              <a:t>, X.; </a:t>
            </a:r>
            <a:r>
              <a:rPr lang="en-US" sz="1000" dirty="0" err="1">
                <a:solidFill>
                  <a:srgbClr val="000000"/>
                </a:solidFill>
              </a:rPr>
              <a:t>Bordes</a:t>
            </a:r>
            <a:r>
              <a:rPr lang="en-US" sz="1000" dirty="0">
                <a:solidFill>
                  <a:srgbClr val="000000"/>
                </a:solidFill>
              </a:rPr>
              <a:t>, A.; </a:t>
            </a:r>
            <a:r>
              <a:rPr lang="en-US" sz="1000" dirty="0" err="1">
                <a:solidFill>
                  <a:srgbClr val="000000"/>
                </a:solidFill>
              </a:rPr>
              <a:t>Bengio</a:t>
            </a:r>
            <a:r>
              <a:rPr lang="en-US" sz="1000" dirty="0">
                <a:solidFill>
                  <a:srgbClr val="000000"/>
                </a:solidFill>
              </a:rPr>
              <a:t>, Y. </a:t>
            </a:r>
            <a:r>
              <a:rPr lang="en-US" sz="1000" i="1" dirty="0">
                <a:solidFill>
                  <a:srgbClr val="000000"/>
                </a:solidFill>
              </a:rPr>
              <a:t>Proc. of the 14th Int. Conf. on Artificial Intelligence and Statistics</a:t>
            </a:r>
            <a:r>
              <a:rPr lang="en-US" sz="1000" dirty="0">
                <a:solidFill>
                  <a:srgbClr val="000000"/>
                </a:solidFill>
              </a:rPr>
              <a:t> </a:t>
            </a:r>
            <a:r>
              <a:rPr lang="en-US" sz="1000" b="1" dirty="0">
                <a:solidFill>
                  <a:srgbClr val="000000"/>
                </a:solidFill>
              </a:rPr>
              <a:t>2011</a:t>
            </a:r>
            <a:endParaRPr lang="en-US" sz="1000" dirty="0">
              <a:solidFill>
                <a:srgbClr val="000000"/>
              </a:solidFill>
            </a:endParaRPr>
          </a:p>
          <a:p>
            <a:r>
              <a:rPr lang="en-US" sz="1000" dirty="0">
                <a:solidFill>
                  <a:srgbClr val="000000"/>
                </a:solidFill>
              </a:rPr>
              <a:t>Srivastava, N.; Hinton, G.; </a:t>
            </a:r>
            <a:r>
              <a:rPr lang="en-US" sz="1000" dirty="0" err="1">
                <a:solidFill>
                  <a:srgbClr val="000000"/>
                </a:solidFill>
              </a:rPr>
              <a:t>Krizhevsky</a:t>
            </a:r>
            <a:r>
              <a:rPr lang="en-US" sz="1000" dirty="0">
                <a:solidFill>
                  <a:srgbClr val="000000"/>
                </a:solidFill>
              </a:rPr>
              <a:t>, A.; </a:t>
            </a:r>
            <a:r>
              <a:rPr lang="en-US" sz="1000" dirty="0" err="1">
                <a:solidFill>
                  <a:srgbClr val="000000"/>
                </a:solidFill>
              </a:rPr>
              <a:t>Sutskever</a:t>
            </a:r>
            <a:r>
              <a:rPr lang="en-US" sz="1000" dirty="0">
                <a:solidFill>
                  <a:srgbClr val="000000"/>
                </a:solidFill>
              </a:rPr>
              <a:t>, I.; </a:t>
            </a:r>
            <a:r>
              <a:rPr lang="en-US" sz="1000" dirty="0" err="1">
                <a:solidFill>
                  <a:srgbClr val="000000"/>
                </a:solidFill>
              </a:rPr>
              <a:t>Salakhutdinov</a:t>
            </a:r>
            <a:r>
              <a:rPr lang="en-US" sz="1000" dirty="0">
                <a:solidFill>
                  <a:srgbClr val="000000"/>
                </a:solidFill>
              </a:rPr>
              <a:t>, R. J. Mach. Learn Res. </a:t>
            </a:r>
            <a:r>
              <a:rPr lang="en-US" sz="1000" b="1" dirty="0">
                <a:solidFill>
                  <a:srgbClr val="000000"/>
                </a:solidFill>
              </a:rPr>
              <a:t>2014</a:t>
            </a:r>
            <a:r>
              <a:rPr lang="en-US" sz="1000" dirty="0">
                <a:solidFill>
                  <a:srgbClr val="000000"/>
                </a:solidFill>
              </a:rPr>
              <a:t>, </a:t>
            </a:r>
            <a:r>
              <a:rPr lang="en-US" sz="1000" i="1" dirty="0">
                <a:solidFill>
                  <a:srgbClr val="000000"/>
                </a:solidFill>
              </a:rPr>
              <a:t>15</a:t>
            </a:r>
            <a:r>
              <a:rPr lang="en-US" sz="1000" dirty="0">
                <a:solidFill>
                  <a:srgbClr val="000000"/>
                </a:solidFill>
              </a:rPr>
              <a:t>, 1929</a:t>
            </a:r>
          </a:p>
        </p:txBody>
      </p:sp>
      <p:sp>
        <p:nvSpPr>
          <p:cNvPr id="8" name="Explosion 2 7"/>
          <p:cNvSpPr/>
          <p:nvPr/>
        </p:nvSpPr>
        <p:spPr>
          <a:xfrm>
            <a:off x="1124965" y="1163511"/>
            <a:ext cx="4015984" cy="1069848"/>
          </a:xfrm>
          <a:prstGeom prst="irregularSeal2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Need More!</a:t>
            </a:r>
          </a:p>
        </p:txBody>
      </p:sp>
    </p:spTree>
    <p:extLst>
      <p:ext uri="{BB962C8B-B14F-4D97-AF65-F5344CB8AC3E}">
        <p14:creationId xmlns:p14="http://schemas.microsoft.com/office/powerpoint/2010/main" val="181331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Augmented Chemception: Improving Performance with Local Annotations</a:t>
            </a:r>
          </a:p>
        </p:txBody>
      </p:sp>
      <p:sp>
        <p:nvSpPr>
          <p:cNvPr id="3" name="Content Placeholder 13"/>
          <p:cNvSpPr>
            <a:spLocks noGrp="1"/>
          </p:cNvSpPr>
          <p:nvPr>
            <p:ph idx="1"/>
          </p:nvPr>
        </p:nvSpPr>
        <p:spPr>
          <a:xfrm>
            <a:off x="299785" y="1104982"/>
            <a:ext cx="8467344" cy="1009507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</a:rPr>
              <a:t>High quality labeled data is expensive &amp; limited in the sciences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</a:rPr>
              <a:t>From Greyscale to </a:t>
            </a:r>
            <a:r>
              <a:rPr lang="en-US" sz="2000" strike="sngStrike" dirty="0">
                <a:solidFill>
                  <a:srgbClr val="000000"/>
                </a:solidFill>
              </a:rPr>
              <a:t>Color</a:t>
            </a:r>
            <a:r>
              <a:rPr lang="en-US" sz="2000" dirty="0">
                <a:solidFill>
                  <a:srgbClr val="000000"/>
                </a:solidFill>
              </a:rPr>
              <a:t> Augmented Images: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</a:rPr>
              <a:t>Encoded basic chemical information into image channels</a:t>
            </a:r>
          </a:p>
        </p:txBody>
      </p:sp>
      <p:sp>
        <p:nvSpPr>
          <p:cNvPr id="4" name="Slide Number Placeholder 8"/>
          <p:cNvSpPr txBox="1">
            <a:spLocks/>
          </p:cNvSpPr>
          <p:nvPr/>
        </p:nvSpPr>
        <p:spPr>
          <a:xfrm>
            <a:off x="8741664" y="6356352"/>
            <a:ext cx="3017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722D57-58D6-9447-A6D5-A97F6C35A8F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652" y="2346743"/>
            <a:ext cx="5643288" cy="363181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99846" y="6457890"/>
            <a:ext cx="4049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Goh, G.B.;* Siegel, C.; Vishnu, A.; </a:t>
            </a:r>
            <a:r>
              <a:rPr lang="en-US" sz="1000" dirty="0" err="1">
                <a:solidFill>
                  <a:srgbClr val="000000"/>
                </a:solidFill>
              </a:rPr>
              <a:t>Hodas</a:t>
            </a:r>
            <a:r>
              <a:rPr lang="en-US" sz="1000" dirty="0">
                <a:solidFill>
                  <a:srgbClr val="000000"/>
                </a:solidFill>
              </a:rPr>
              <a:t>, N.O.; Baker, N.A. </a:t>
            </a:r>
            <a:r>
              <a:rPr lang="en-US" sz="1000" b="1" dirty="0">
                <a:solidFill>
                  <a:srgbClr val="000000"/>
                </a:solidFill>
              </a:rPr>
              <a:t>2017</a:t>
            </a:r>
            <a:endParaRPr lang="en-US" sz="1000" dirty="0">
              <a:solidFill>
                <a:srgbClr val="000000"/>
              </a:solidFill>
            </a:endParaRPr>
          </a:p>
          <a:p>
            <a:r>
              <a:rPr lang="en-US" sz="1000" dirty="0">
                <a:solidFill>
                  <a:srgbClr val="000000"/>
                </a:solidFill>
                <a:hlinkClick r:id="rId3"/>
              </a:rPr>
              <a:t>https://arxiv.org/abs/1710.02238</a:t>
            </a:r>
            <a:r>
              <a:rPr lang="en-US" sz="1000" dirty="0">
                <a:solidFill>
                  <a:srgbClr val="000000"/>
                </a:solidFill>
              </a:rPr>
              <a:t> (</a:t>
            </a:r>
            <a:r>
              <a:rPr lang="en-US" sz="1000" i="1" dirty="0">
                <a:solidFill>
                  <a:srgbClr val="000000"/>
                </a:solidFill>
              </a:rPr>
              <a:t>published in WACV 2018</a:t>
            </a:r>
            <a:r>
              <a:rPr lang="en-US" sz="1000" dirty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0669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Neural Networks use Local Annotations to Develop Better Representations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1699846" y="6457890"/>
            <a:ext cx="4049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Goh, G.B.;* Siegel, C.; Vishnu, A.; </a:t>
            </a:r>
            <a:r>
              <a:rPr lang="en-US" sz="1000" dirty="0" err="1">
                <a:solidFill>
                  <a:srgbClr val="000000"/>
                </a:solidFill>
              </a:rPr>
              <a:t>Hodas</a:t>
            </a:r>
            <a:r>
              <a:rPr lang="en-US" sz="1000" dirty="0">
                <a:solidFill>
                  <a:srgbClr val="000000"/>
                </a:solidFill>
              </a:rPr>
              <a:t>, N.O.; Baker, N.A. </a:t>
            </a:r>
            <a:r>
              <a:rPr lang="en-US" sz="1000" b="1" dirty="0">
                <a:solidFill>
                  <a:srgbClr val="000000"/>
                </a:solidFill>
              </a:rPr>
              <a:t>2017</a:t>
            </a:r>
            <a:endParaRPr lang="en-US" sz="1000" dirty="0">
              <a:solidFill>
                <a:srgbClr val="000000"/>
              </a:solidFill>
            </a:endParaRPr>
          </a:p>
          <a:p>
            <a:r>
              <a:rPr lang="en-US" sz="1000" dirty="0">
                <a:solidFill>
                  <a:srgbClr val="000000"/>
                </a:solidFill>
                <a:hlinkClick r:id="rId2"/>
              </a:rPr>
              <a:t>https://arxiv.org/abs/1710.02238</a:t>
            </a:r>
            <a:r>
              <a:rPr lang="en-US" sz="1000" dirty="0">
                <a:solidFill>
                  <a:srgbClr val="000000"/>
                </a:solidFill>
              </a:rPr>
              <a:t> (</a:t>
            </a:r>
            <a:r>
              <a:rPr lang="en-US" sz="1000" i="1" dirty="0">
                <a:solidFill>
                  <a:srgbClr val="000000"/>
                </a:solidFill>
              </a:rPr>
              <a:t>published in WACV 2018</a:t>
            </a:r>
            <a:r>
              <a:rPr lang="en-US" sz="1000" dirty="0"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1016432"/>
              </p:ext>
            </p:extLst>
          </p:nvPr>
        </p:nvGraphicFramePr>
        <p:xfrm>
          <a:off x="1104457" y="1115816"/>
          <a:ext cx="6858000" cy="429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ight Arrow 6"/>
          <p:cNvSpPr/>
          <p:nvPr/>
        </p:nvSpPr>
        <p:spPr>
          <a:xfrm rot="-1500000">
            <a:off x="6410703" y="3472152"/>
            <a:ext cx="704850" cy="295275"/>
          </a:xfrm>
          <a:prstGeom prst="rightArrow">
            <a:avLst/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-1500000">
            <a:off x="3391496" y="3472151"/>
            <a:ext cx="704850" cy="295275"/>
          </a:xfrm>
          <a:prstGeom prst="rightArrow">
            <a:avLst/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77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Neural Networks use Local Annotations to Develop Better Representations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1699846" y="6457890"/>
            <a:ext cx="4049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Goh, G.B.;* Siegel, C.; Vishnu, A.; </a:t>
            </a:r>
            <a:r>
              <a:rPr lang="en-US" sz="1000" dirty="0" err="1">
                <a:solidFill>
                  <a:srgbClr val="000000"/>
                </a:solidFill>
              </a:rPr>
              <a:t>Hodas</a:t>
            </a:r>
            <a:r>
              <a:rPr lang="en-US" sz="1000" dirty="0">
                <a:solidFill>
                  <a:srgbClr val="000000"/>
                </a:solidFill>
              </a:rPr>
              <a:t>, N.O.; Baker, N.A. </a:t>
            </a:r>
            <a:r>
              <a:rPr lang="en-US" sz="1000" b="1" dirty="0">
                <a:solidFill>
                  <a:srgbClr val="000000"/>
                </a:solidFill>
              </a:rPr>
              <a:t>2017</a:t>
            </a:r>
            <a:endParaRPr lang="en-US" sz="1000" dirty="0">
              <a:solidFill>
                <a:srgbClr val="000000"/>
              </a:solidFill>
            </a:endParaRPr>
          </a:p>
          <a:p>
            <a:r>
              <a:rPr lang="en-US" sz="1000" dirty="0">
                <a:solidFill>
                  <a:srgbClr val="000000"/>
                </a:solidFill>
                <a:hlinkClick r:id="rId2"/>
              </a:rPr>
              <a:t>https://arxiv.org/abs/1710.02238</a:t>
            </a:r>
            <a:r>
              <a:rPr lang="en-US" sz="1000" dirty="0">
                <a:solidFill>
                  <a:srgbClr val="000000"/>
                </a:solidFill>
              </a:rPr>
              <a:t> (</a:t>
            </a:r>
            <a:r>
              <a:rPr lang="en-US" sz="1000" i="1" dirty="0">
                <a:solidFill>
                  <a:srgbClr val="000000"/>
                </a:solidFill>
              </a:rPr>
              <a:t>published in WACV 2018</a:t>
            </a:r>
            <a:r>
              <a:rPr lang="en-US" sz="1000" dirty="0"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532384"/>
              </p:ext>
            </p:extLst>
          </p:nvPr>
        </p:nvGraphicFramePr>
        <p:xfrm>
          <a:off x="1104457" y="1099409"/>
          <a:ext cx="6858000" cy="429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ight Arrow 5"/>
          <p:cNvSpPr/>
          <p:nvPr/>
        </p:nvSpPr>
        <p:spPr>
          <a:xfrm rot="-1500000">
            <a:off x="6387258" y="4093475"/>
            <a:ext cx="704850" cy="295275"/>
          </a:xfrm>
          <a:prstGeom prst="rightArrow">
            <a:avLst/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-1500000">
            <a:off x="3368051" y="4093474"/>
            <a:ext cx="704850" cy="295275"/>
          </a:xfrm>
          <a:prstGeom prst="rightArrow">
            <a:avLst/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95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Neural Networks use Local Annotations to Develop Better Representations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1699846" y="6457890"/>
            <a:ext cx="4049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Goh, G.B.;* Siegel, C.; Vishnu, A.; </a:t>
            </a:r>
            <a:r>
              <a:rPr lang="en-US" sz="1000" dirty="0" err="1">
                <a:solidFill>
                  <a:srgbClr val="000000"/>
                </a:solidFill>
              </a:rPr>
              <a:t>Hodas</a:t>
            </a:r>
            <a:r>
              <a:rPr lang="en-US" sz="1000" dirty="0">
                <a:solidFill>
                  <a:srgbClr val="000000"/>
                </a:solidFill>
              </a:rPr>
              <a:t>, N.O.; Baker, N.A. </a:t>
            </a:r>
            <a:r>
              <a:rPr lang="en-US" sz="1000" b="1" dirty="0">
                <a:solidFill>
                  <a:srgbClr val="000000"/>
                </a:solidFill>
              </a:rPr>
              <a:t>2017</a:t>
            </a:r>
            <a:endParaRPr lang="en-US" sz="1000" dirty="0">
              <a:solidFill>
                <a:srgbClr val="000000"/>
              </a:solidFill>
            </a:endParaRPr>
          </a:p>
          <a:p>
            <a:r>
              <a:rPr lang="en-US" sz="1000" dirty="0">
                <a:solidFill>
                  <a:srgbClr val="000000"/>
                </a:solidFill>
                <a:hlinkClick r:id="rId2"/>
              </a:rPr>
              <a:t>https://arxiv.org/abs/1710.02238</a:t>
            </a:r>
            <a:r>
              <a:rPr lang="en-US" sz="1000" dirty="0">
                <a:solidFill>
                  <a:srgbClr val="000000"/>
                </a:solidFill>
              </a:rPr>
              <a:t> (</a:t>
            </a:r>
            <a:r>
              <a:rPr lang="en-US" sz="1000" i="1" dirty="0">
                <a:solidFill>
                  <a:srgbClr val="000000"/>
                </a:solidFill>
              </a:rPr>
              <a:t>published in WACV 2018</a:t>
            </a:r>
            <a:r>
              <a:rPr lang="en-US" sz="1000" dirty="0"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6164135"/>
              </p:ext>
            </p:extLst>
          </p:nvPr>
        </p:nvGraphicFramePr>
        <p:xfrm>
          <a:off x="1104457" y="1147363"/>
          <a:ext cx="6858000" cy="429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ight Arrow 7"/>
          <p:cNvSpPr/>
          <p:nvPr/>
        </p:nvSpPr>
        <p:spPr>
          <a:xfrm rot="1500000" flipV="1">
            <a:off x="3039892" y="3814241"/>
            <a:ext cx="704850" cy="295275"/>
          </a:xfrm>
          <a:prstGeom prst="rightArrow">
            <a:avLst/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500000" flipV="1">
            <a:off x="5982012" y="3776936"/>
            <a:ext cx="704850" cy="295275"/>
          </a:xfrm>
          <a:prstGeom prst="rightArrow">
            <a:avLst/>
          </a:prstGeom>
          <a:solidFill>
            <a:srgbClr val="92D050"/>
          </a:solidFill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69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684" y="2796325"/>
            <a:ext cx="8536691" cy="706964"/>
          </a:xfrm>
        </p:spPr>
        <p:txBody>
          <a:bodyPr/>
          <a:lstStyle/>
          <a:p>
            <a:pPr algn="ctr"/>
            <a:r>
              <a:rPr lang="en-US" sz="4000" dirty="0"/>
              <a:t>Towards Interpretation of</a:t>
            </a:r>
            <a:br>
              <a:rPr lang="en-US" sz="4000" dirty="0"/>
            </a:br>
            <a:r>
              <a:rPr lang="en-US" sz="4000" dirty="0"/>
              <a:t>Deep Neural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8842375" y="5771886"/>
            <a:ext cx="301625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50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SMILES2vec: Learning Directly from</a:t>
            </a:r>
            <a:br>
              <a:rPr lang="en-US" sz="2800" dirty="0"/>
            </a:br>
            <a:r>
              <a:rPr lang="en-US" sz="2800" dirty="0"/>
              <a:t>Text Data to Predict Diverse Properties</a:t>
            </a:r>
          </a:p>
        </p:txBody>
      </p:sp>
      <p:sp>
        <p:nvSpPr>
          <p:cNvPr id="3" name="Content Placeholder 13"/>
          <p:cNvSpPr>
            <a:spLocks noGrp="1"/>
          </p:cNvSpPr>
          <p:nvPr>
            <p:ph idx="1"/>
          </p:nvPr>
        </p:nvSpPr>
        <p:spPr>
          <a:xfrm>
            <a:off x="265112" y="1107830"/>
            <a:ext cx="8467344" cy="615553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</a:rPr>
              <a:t>Embedded structural information in SMILES can be potentially learned and exploited by neural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67" y="2317215"/>
            <a:ext cx="8826433" cy="2467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17785" y="6446167"/>
            <a:ext cx="40094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Goh, G.B.;* </a:t>
            </a:r>
            <a:r>
              <a:rPr lang="en-US" sz="1000" dirty="0" err="1">
                <a:solidFill>
                  <a:srgbClr val="000000"/>
                </a:solidFill>
              </a:rPr>
              <a:t>Hodas</a:t>
            </a:r>
            <a:r>
              <a:rPr lang="en-US" sz="1000" dirty="0">
                <a:solidFill>
                  <a:srgbClr val="000000"/>
                </a:solidFill>
              </a:rPr>
              <a:t>, N.O.; Siegel, C.; Vishnu, A. </a:t>
            </a:r>
            <a:r>
              <a:rPr lang="en-US" sz="1000" b="1" dirty="0">
                <a:solidFill>
                  <a:srgbClr val="000000"/>
                </a:solidFill>
              </a:rPr>
              <a:t>2017</a:t>
            </a:r>
          </a:p>
          <a:p>
            <a:r>
              <a:rPr lang="en-US" sz="1000" dirty="0">
                <a:solidFill>
                  <a:srgbClr val="000000"/>
                </a:solidFill>
                <a:hlinkClick r:id="rId3"/>
              </a:rPr>
              <a:t>https://arxiv.org/abs/1712.02034</a:t>
            </a:r>
            <a:r>
              <a:rPr lang="en-US" sz="1000" dirty="0">
                <a:solidFill>
                  <a:srgbClr val="000000"/>
                </a:solidFill>
              </a:rPr>
              <a:t> (</a:t>
            </a:r>
            <a:r>
              <a:rPr lang="en-US" sz="1000" i="1" dirty="0">
                <a:solidFill>
                  <a:srgbClr val="000000"/>
                </a:solidFill>
              </a:rPr>
              <a:t>in review IEEE Big Data 2018</a:t>
            </a:r>
            <a:r>
              <a:rPr lang="en-US" sz="1000" dirty="0">
                <a:solidFill>
                  <a:srgbClr val="000000"/>
                </a:solidFill>
              </a:rPr>
              <a:t>)</a:t>
            </a:r>
            <a:endParaRPr lang="en-US" sz="100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223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SMILES2vec: Learning Directly from</a:t>
            </a:r>
            <a:br>
              <a:rPr lang="en-US" sz="2800" dirty="0"/>
            </a:br>
            <a:r>
              <a:rPr lang="en-US" sz="2800" dirty="0"/>
              <a:t>Text Data to Predict Diverse Properties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617785" y="6446167"/>
            <a:ext cx="40094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Goh, G.B.;* </a:t>
            </a:r>
            <a:r>
              <a:rPr lang="en-US" sz="1000" dirty="0" err="1">
                <a:solidFill>
                  <a:srgbClr val="000000"/>
                </a:solidFill>
              </a:rPr>
              <a:t>Hodas</a:t>
            </a:r>
            <a:r>
              <a:rPr lang="en-US" sz="1000" dirty="0">
                <a:solidFill>
                  <a:srgbClr val="000000"/>
                </a:solidFill>
              </a:rPr>
              <a:t>, N.O.; Siegel, C.; Vishnu, A. </a:t>
            </a:r>
            <a:r>
              <a:rPr lang="en-US" sz="1000" b="1" dirty="0">
                <a:solidFill>
                  <a:srgbClr val="000000"/>
                </a:solidFill>
              </a:rPr>
              <a:t>2017</a:t>
            </a:r>
          </a:p>
          <a:p>
            <a:r>
              <a:rPr lang="en-US" sz="1000" dirty="0">
                <a:solidFill>
                  <a:srgbClr val="000000"/>
                </a:solidFill>
                <a:hlinkClick r:id="rId2"/>
              </a:rPr>
              <a:t>https://arxiv.org/abs/1712.02034</a:t>
            </a:r>
            <a:r>
              <a:rPr lang="en-US" sz="1000" dirty="0">
                <a:solidFill>
                  <a:srgbClr val="000000"/>
                </a:solidFill>
              </a:rPr>
              <a:t> (</a:t>
            </a:r>
            <a:r>
              <a:rPr lang="en-US" sz="1000" i="1" dirty="0">
                <a:solidFill>
                  <a:srgbClr val="000000"/>
                </a:solidFill>
              </a:rPr>
              <a:t>in review IEEE Big Data 2018</a:t>
            </a:r>
            <a:r>
              <a:rPr lang="en-US" sz="1000" dirty="0">
                <a:solidFill>
                  <a:srgbClr val="000000"/>
                </a:solidFill>
              </a:rPr>
              <a:t>)</a:t>
            </a:r>
            <a:endParaRPr lang="en-US" sz="1000" i="1" dirty="0">
              <a:solidFill>
                <a:srgbClr val="0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65112" y="3226318"/>
            <a:ext cx="6234344" cy="1753300"/>
            <a:chOff x="31137" y="2642616"/>
            <a:chExt cx="5734050" cy="156902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37" y="2706695"/>
              <a:ext cx="5734050" cy="150495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1137" y="2642616"/>
              <a:ext cx="1843383" cy="15690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65112" y="1102406"/>
            <a:ext cx="8348472" cy="1581972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SMILES2vec</a:t>
            </a:r>
            <a:endParaRPr lang="en-US" sz="2000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000000"/>
                </a:solidFill>
              </a:rPr>
              <a:t>First</a:t>
            </a:r>
            <a:r>
              <a:rPr lang="en-US" sz="1600" dirty="0">
                <a:solidFill>
                  <a:srgbClr val="000000"/>
                </a:solidFill>
              </a:rPr>
              <a:t> RNN model for </a:t>
            </a:r>
            <a:r>
              <a:rPr lang="en-US" sz="1600" b="1" dirty="0">
                <a:solidFill>
                  <a:srgbClr val="000000"/>
                </a:solidFill>
              </a:rPr>
              <a:t>broad &amp; generalizable </a:t>
            </a:r>
            <a:r>
              <a:rPr lang="en-US" sz="1600" dirty="0">
                <a:solidFill>
                  <a:srgbClr val="000000"/>
                </a:solidFill>
              </a:rPr>
              <a:t>chemical property prediction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</a:rPr>
              <a:t>“Universal” network design of ~5 layers, ~100,000 parameters is effective for predicting multiple chemical properties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</a:rPr>
              <a:t>No feature engineering required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78" y="5046351"/>
            <a:ext cx="970943" cy="645677"/>
          </a:xfrm>
          <a:prstGeom prst="rect">
            <a:avLst/>
          </a:prstGeom>
        </p:spPr>
      </p:pic>
      <p:pic>
        <p:nvPicPr>
          <p:cNvPr id="9" name="Content Placeholder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662" y="2643289"/>
            <a:ext cx="639707" cy="639707"/>
          </a:xfrm>
          <a:prstGeom prst="rect">
            <a:avLst/>
          </a:prstGeom>
        </p:spPr>
      </p:pic>
      <p:sp>
        <p:nvSpPr>
          <p:cNvPr id="10" name="Content Placeholder 13"/>
          <p:cNvSpPr txBox="1">
            <a:spLocks/>
          </p:cNvSpPr>
          <p:nvPr/>
        </p:nvSpPr>
        <p:spPr>
          <a:xfrm>
            <a:off x="7313659" y="2227603"/>
            <a:ext cx="2099711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7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8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9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sz="1400" b="1" u="sng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Physiological</a:t>
            </a:r>
          </a:p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sz="1400" b="1" i="1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Toxicity</a:t>
            </a: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>
          <a:xfrm>
            <a:off x="7373095" y="3428238"/>
            <a:ext cx="2099711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7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8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9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sz="1400" b="1" u="sng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Biochemical</a:t>
            </a:r>
          </a:p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sz="1400" b="1" i="1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Activity</a:t>
            </a:r>
          </a:p>
        </p:txBody>
      </p:sp>
      <p:sp>
        <p:nvSpPr>
          <p:cNvPr id="12" name="Content Placeholder 13"/>
          <p:cNvSpPr txBox="1">
            <a:spLocks/>
          </p:cNvSpPr>
          <p:nvPr/>
        </p:nvSpPr>
        <p:spPr>
          <a:xfrm>
            <a:off x="7373095" y="4645866"/>
            <a:ext cx="2099711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7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8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9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sz="1400" b="1" u="sng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sz="1400" b="1" i="1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Solvation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673719" y="4088803"/>
            <a:ext cx="1121980" cy="4014"/>
          </a:xfrm>
          <a:prstGeom prst="line">
            <a:avLst/>
          </a:prstGeom>
          <a:ln w="57150">
            <a:solidFill>
              <a:srgbClr val="000000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991" y="3896834"/>
            <a:ext cx="841920" cy="561561"/>
          </a:xfrm>
          <a:prstGeom prst="rect">
            <a:avLst/>
          </a:prstGeom>
        </p:spPr>
      </p:pic>
      <p:sp>
        <p:nvSpPr>
          <p:cNvPr id="15" name="Up Arrow 14"/>
          <p:cNvSpPr/>
          <p:nvPr/>
        </p:nvSpPr>
        <p:spPr>
          <a:xfrm rot="5400000">
            <a:off x="1764908" y="3878566"/>
            <a:ext cx="332632" cy="465465"/>
          </a:xfrm>
          <a:prstGeom prst="up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8" rIns="91440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 sz="2286">
              <a:solidFill>
                <a:srgbClr val="242424"/>
              </a:solidFill>
            </a:endParaRPr>
          </a:p>
        </p:txBody>
      </p:sp>
      <p:sp>
        <p:nvSpPr>
          <p:cNvPr id="16" name="Content Placeholder 13"/>
          <p:cNvSpPr txBox="1">
            <a:spLocks/>
          </p:cNvSpPr>
          <p:nvPr/>
        </p:nvSpPr>
        <p:spPr>
          <a:xfrm>
            <a:off x="111812" y="4933264"/>
            <a:ext cx="175519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7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8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9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sz="1400" b="1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SMILES</a:t>
            </a:r>
          </a:p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sz="1400" b="1" i="1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“Chemical Text”</a:t>
            </a:r>
            <a:endParaRPr lang="en-US" sz="1100" b="1" i="1" dirty="0">
              <a:solidFill>
                <a:srgbClr val="2424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ontent Placeholder 13"/>
          <p:cNvSpPr txBox="1">
            <a:spLocks/>
          </p:cNvSpPr>
          <p:nvPr/>
        </p:nvSpPr>
        <p:spPr>
          <a:xfrm>
            <a:off x="2913451" y="5179078"/>
            <a:ext cx="2983836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7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8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9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sz="1400" b="1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SMILES2vec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6696292" y="2814400"/>
            <a:ext cx="957172" cy="1278418"/>
          </a:xfrm>
          <a:prstGeom prst="line">
            <a:avLst/>
          </a:prstGeom>
          <a:ln w="57150">
            <a:solidFill>
              <a:srgbClr val="000000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701487" y="4082357"/>
            <a:ext cx="957172" cy="1278418"/>
          </a:xfrm>
          <a:prstGeom prst="line">
            <a:avLst/>
          </a:prstGeom>
          <a:ln w="57150">
            <a:solidFill>
              <a:srgbClr val="000000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60046" y="3762115"/>
            <a:ext cx="12955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1600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C\C=C(/C)C</a:t>
            </a:r>
          </a:p>
          <a:p>
            <a:pPr defTabSz="457200"/>
            <a:r>
              <a:rPr lang="en-US" sz="1600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(=O)OCC1=</a:t>
            </a:r>
          </a:p>
          <a:p>
            <a:pPr defTabSz="457200"/>
            <a:r>
              <a:rPr lang="en-US" sz="1600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CC=CC=C1</a:t>
            </a:r>
          </a:p>
        </p:txBody>
      </p:sp>
    </p:spTree>
    <p:extLst>
      <p:ext uri="{BB962C8B-B14F-4D97-AF65-F5344CB8AC3E}">
        <p14:creationId xmlns:p14="http://schemas.microsoft.com/office/powerpoint/2010/main" val="1773740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A Chemical Text Representation is as Good as Images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617785" y="6446167"/>
            <a:ext cx="40094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Goh, G.B.;* </a:t>
            </a:r>
            <a:r>
              <a:rPr lang="en-US" sz="1000" dirty="0" err="1">
                <a:solidFill>
                  <a:srgbClr val="000000"/>
                </a:solidFill>
              </a:rPr>
              <a:t>Hodas</a:t>
            </a:r>
            <a:r>
              <a:rPr lang="en-US" sz="1000" dirty="0">
                <a:solidFill>
                  <a:srgbClr val="000000"/>
                </a:solidFill>
              </a:rPr>
              <a:t>, N.O.; Siegel, C.; Vishnu, A. </a:t>
            </a:r>
            <a:r>
              <a:rPr lang="en-US" sz="1000" b="1" dirty="0">
                <a:solidFill>
                  <a:srgbClr val="000000"/>
                </a:solidFill>
              </a:rPr>
              <a:t>2017</a:t>
            </a:r>
          </a:p>
          <a:p>
            <a:r>
              <a:rPr lang="en-US" sz="1000" dirty="0">
                <a:solidFill>
                  <a:srgbClr val="000000"/>
                </a:solidFill>
                <a:hlinkClick r:id="rId2"/>
              </a:rPr>
              <a:t>https://arxiv.org/abs/1712.02034</a:t>
            </a:r>
            <a:r>
              <a:rPr lang="en-US" sz="1000" dirty="0">
                <a:solidFill>
                  <a:srgbClr val="000000"/>
                </a:solidFill>
              </a:rPr>
              <a:t> (</a:t>
            </a:r>
            <a:r>
              <a:rPr lang="en-US" sz="1000" i="1" dirty="0">
                <a:solidFill>
                  <a:srgbClr val="000000"/>
                </a:solidFill>
              </a:rPr>
              <a:t>in review IEEE Big Data 2018</a:t>
            </a:r>
            <a:r>
              <a:rPr lang="en-US" sz="1000" dirty="0">
                <a:solidFill>
                  <a:srgbClr val="000000"/>
                </a:solidFill>
              </a:rPr>
              <a:t>)</a:t>
            </a:r>
            <a:endParaRPr lang="en-US" sz="1000" i="1" dirty="0">
              <a:solidFill>
                <a:srgbClr val="000000"/>
              </a:solidFill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3582318"/>
              </p:ext>
            </p:extLst>
          </p:nvPr>
        </p:nvGraphicFramePr>
        <p:xfrm>
          <a:off x="1223749" y="1150986"/>
          <a:ext cx="6858000" cy="429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ight Arrow 4"/>
          <p:cNvSpPr/>
          <p:nvPr/>
        </p:nvSpPr>
        <p:spPr>
          <a:xfrm flipV="1">
            <a:off x="3469370" y="2960874"/>
            <a:ext cx="872771" cy="279969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flipV="1">
            <a:off x="6459203" y="2960873"/>
            <a:ext cx="872771" cy="279969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14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A Chemical Text Representation is as Good as Images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617785" y="6446167"/>
            <a:ext cx="40094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Goh, G.B.;* </a:t>
            </a:r>
            <a:r>
              <a:rPr lang="en-US" sz="1000" dirty="0" err="1">
                <a:solidFill>
                  <a:srgbClr val="000000"/>
                </a:solidFill>
              </a:rPr>
              <a:t>Hodas</a:t>
            </a:r>
            <a:r>
              <a:rPr lang="en-US" sz="1000" dirty="0">
                <a:solidFill>
                  <a:srgbClr val="000000"/>
                </a:solidFill>
              </a:rPr>
              <a:t>, N.O.; Siegel, C.; Vishnu, A. </a:t>
            </a:r>
            <a:r>
              <a:rPr lang="en-US" sz="1000" b="1" dirty="0">
                <a:solidFill>
                  <a:srgbClr val="000000"/>
                </a:solidFill>
              </a:rPr>
              <a:t>2017</a:t>
            </a:r>
          </a:p>
          <a:p>
            <a:r>
              <a:rPr lang="en-US" sz="1000" dirty="0">
                <a:solidFill>
                  <a:srgbClr val="000000"/>
                </a:solidFill>
                <a:hlinkClick r:id="rId2"/>
              </a:rPr>
              <a:t>https://arxiv.org/abs/1712.02034</a:t>
            </a:r>
            <a:r>
              <a:rPr lang="en-US" sz="1000" dirty="0">
                <a:solidFill>
                  <a:srgbClr val="000000"/>
                </a:solidFill>
              </a:rPr>
              <a:t> (</a:t>
            </a:r>
            <a:r>
              <a:rPr lang="en-US" sz="1000" i="1" dirty="0">
                <a:solidFill>
                  <a:srgbClr val="000000"/>
                </a:solidFill>
              </a:rPr>
              <a:t>in review IEEE Big Data 2018</a:t>
            </a:r>
            <a:r>
              <a:rPr lang="en-US" sz="1000" dirty="0">
                <a:solidFill>
                  <a:srgbClr val="000000"/>
                </a:solidFill>
              </a:rPr>
              <a:t>)</a:t>
            </a:r>
            <a:endParaRPr lang="en-US" sz="1000" i="1" dirty="0">
              <a:solidFill>
                <a:srgbClr val="000000"/>
              </a:solidFill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8220800"/>
              </p:ext>
            </p:extLst>
          </p:nvPr>
        </p:nvGraphicFramePr>
        <p:xfrm>
          <a:off x="1104457" y="1139263"/>
          <a:ext cx="6858000" cy="429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ight Arrow 4"/>
          <p:cNvSpPr/>
          <p:nvPr/>
        </p:nvSpPr>
        <p:spPr>
          <a:xfrm flipV="1">
            <a:off x="3387308" y="3500136"/>
            <a:ext cx="872771" cy="279969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flipV="1">
            <a:off x="6377141" y="3500135"/>
            <a:ext cx="872771" cy="279969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20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684" y="2796325"/>
            <a:ext cx="8536691" cy="706964"/>
          </a:xfrm>
        </p:spPr>
        <p:txBody>
          <a:bodyPr/>
          <a:lstStyle/>
          <a:p>
            <a:pPr algn="ctr"/>
            <a:r>
              <a:rPr lang="en-US" sz="4000" dirty="0"/>
              <a:t>Deep Learning 101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8842375" y="5771886"/>
            <a:ext cx="301625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530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A Chemical Text Representation is as Good as Images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617785" y="6446167"/>
            <a:ext cx="40094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Goh, G.B.;* </a:t>
            </a:r>
            <a:r>
              <a:rPr lang="en-US" sz="1000" dirty="0" err="1">
                <a:solidFill>
                  <a:srgbClr val="000000"/>
                </a:solidFill>
              </a:rPr>
              <a:t>Hodas</a:t>
            </a:r>
            <a:r>
              <a:rPr lang="en-US" sz="1000" dirty="0">
                <a:solidFill>
                  <a:srgbClr val="000000"/>
                </a:solidFill>
              </a:rPr>
              <a:t>, N.O.; Siegel, C.; Vishnu, A. </a:t>
            </a:r>
            <a:r>
              <a:rPr lang="en-US" sz="1000" b="1" dirty="0">
                <a:solidFill>
                  <a:srgbClr val="000000"/>
                </a:solidFill>
              </a:rPr>
              <a:t>2017</a:t>
            </a:r>
          </a:p>
          <a:p>
            <a:r>
              <a:rPr lang="en-US" sz="1000" dirty="0">
                <a:solidFill>
                  <a:srgbClr val="000000"/>
                </a:solidFill>
                <a:hlinkClick r:id="rId2"/>
              </a:rPr>
              <a:t>https://arxiv.org/abs/1712.02034</a:t>
            </a:r>
            <a:r>
              <a:rPr lang="en-US" sz="1000" dirty="0">
                <a:solidFill>
                  <a:srgbClr val="000000"/>
                </a:solidFill>
              </a:rPr>
              <a:t> (</a:t>
            </a:r>
            <a:r>
              <a:rPr lang="en-US" sz="1000" i="1" dirty="0">
                <a:solidFill>
                  <a:srgbClr val="000000"/>
                </a:solidFill>
              </a:rPr>
              <a:t>in review IEEE Big Data 2018</a:t>
            </a:r>
            <a:r>
              <a:rPr lang="en-US" sz="1000" dirty="0">
                <a:solidFill>
                  <a:srgbClr val="000000"/>
                </a:solidFill>
              </a:rPr>
              <a:t>)</a:t>
            </a:r>
            <a:endParaRPr lang="en-US" sz="1000" i="1" dirty="0">
              <a:solidFill>
                <a:srgbClr val="000000"/>
              </a:solidFill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9454957"/>
              </p:ext>
            </p:extLst>
          </p:nvPr>
        </p:nvGraphicFramePr>
        <p:xfrm>
          <a:off x="1104457" y="1129569"/>
          <a:ext cx="6858000" cy="429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ight Arrow 4"/>
          <p:cNvSpPr/>
          <p:nvPr/>
        </p:nvSpPr>
        <p:spPr>
          <a:xfrm flipV="1">
            <a:off x="3141124" y="3699428"/>
            <a:ext cx="872771" cy="279969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flipV="1">
            <a:off x="6130957" y="3699427"/>
            <a:ext cx="872771" cy="279969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90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An Interpretable SMILES2vec using a Solubility Dataset Example</a:t>
            </a:r>
          </a:p>
        </p:txBody>
      </p:sp>
      <p:sp>
        <p:nvSpPr>
          <p:cNvPr id="3" name="Rectangle 2"/>
          <p:cNvSpPr/>
          <p:nvPr/>
        </p:nvSpPr>
        <p:spPr>
          <a:xfrm>
            <a:off x="1617785" y="6446167"/>
            <a:ext cx="40094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Goh, G.B.;* </a:t>
            </a:r>
            <a:r>
              <a:rPr lang="en-US" sz="1000" dirty="0" err="1">
                <a:solidFill>
                  <a:srgbClr val="000000"/>
                </a:solidFill>
              </a:rPr>
              <a:t>Hodas</a:t>
            </a:r>
            <a:r>
              <a:rPr lang="en-US" sz="1000" dirty="0">
                <a:solidFill>
                  <a:srgbClr val="000000"/>
                </a:solidFill>
              </a:rPr>
              <a:t>, N.O.; Siegel, C.; Vishnu, A. </a:t>
            </a:r>
            <a:r>
              <a:rPr lang="en-US" sz="1000" b="1" dirty="0">
                <a:solidFill>
                  <a:srgbClr val="000000"/>
                </a:solidFill>
              </a:rPr>
              <a:t>2017</a:t>
            </a:r>
          </a:p>
          <a:p>
            <a:r>
              <a:rPr lang="en-US" sz="1000" dirty="0">
                <a:solidFill>
                  <a:srgbClr val="000000"/>
                </a:solidFill>
                <a:hlinkClick r:id="rId2"/>
              </a:rPr>
              <a:t>https://arxiv.org/abs/1712.02034</a:t>
            </a:r>
            <a:r>
              <a:rPr lang="en-US" sz="1000" dirty="0">
                <a:solidFill>
                  <a:srgbClr val="000000"/>
                </a:solidFill>
              </a:rPr>
              <a:t> (</a:t>
            </a:r>
            <a:r>
              <a:rPr lang="en-US" sz="1000" i="1" dirty="0">
                <a:solidFill>
                  <a:srgbClr val="000000"/>
                </a:solidFill>
              </a:rPr>
              <a:t>in review IEEE Big Data 2018</a:t>
            </a:r>
            <a:r>
              <a:rPr lang="en-US" sz="1000" dirty="0">
                <a:solidFill>
                  <a:srgbClr val="000000"/>
                </a:solidFill>
              </a:rPr>
              <a:t>)</a:t>
            </a:r>
            <a:endParaRPr lang="en-US" sz="1000" i="1" dirty="0">
              <a:solidFill>
                <a:srgbClr val="000000"/>
              </a:solidFill>
            </a:endParaRPr>
          </a:p>
        </p:txBody>
      </p:sp>
      <p:sp>
        <p:nvSpPr>
          <p:cNvPr id="7" name="Content Placeholder 13"/>
          <p:cNvSpPr>
            <a:spLocks noGrp="1"/>
          </p:cNvSpPr>
          <p:nvPr>
            <p:ph idx="1"/>
          </p:nvPr>
        </p:nvSpPr>
        <p:spPr>
          <a:xfrm>
            <a:off x="265112" y="1107830"/>
            <a:ext cx="8467344" cy="615553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</a:rPr>
              <a:t>SMILES2vec “looks” at characters that correspond to parts of hydrophobic/hydrophilic functional groups with a top-3 accuracy of </a:t>
            </a:r>
            <a:r>
              <a:rPr lang="en-US" sz="2000" b="1" dirty="0">
                <a:solidFill>
                  <a:srgbClr val="FF0000"/>
                </a:solidFill>
              </a:rPr>
              <a:t>88%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105" y="2040781"/>
            <a:ext cx="5646725" cy="15784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236" y="3614894"/>
            <a:ext cx="4622445" cy="233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664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684" y="2796325"/>
            <a:ext cx="8536691" cy="706964"/>
          </a:xfrm>
        </p:spPr>
        <p:txBody>
          <a:bodyPr/>
          <a:lstStyle/>
          <a:p>
            <a:pPr algn="ctr"/>
            <a:r>
              <a:rPr lang="en-US" sz="4000" dirty="0"/>
              <a:t>Training a “Smarter”</a:t>
            </a:r>
            <a:br>
              <a:rPr lang="en-US" sz="4000" dirty="0"/>
            </a:br>
            <a:r>
              <a:rPr lang="en-US" sz="4000" dirty="0"/>
              <a:t>Neural Network “Chemist”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8842375" y="5771886"/>
            <a:ext cx="301625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34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360" y="2059278"/>
            <a:ext cx="6641718" cy="3761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 err="1"/>
              <a:t>ChemNet</a:t>
            </a:r>
            <a:r>
              <a:rPr lang="en-US" sz="2800" dirty="0"/>
              <a:t>: A Pre-Trained(“Taught”) Model using Weak Supervision</a:t>
            </a:r>
          </a:p>
        </p:txBody>
      </p:sp>
      <p:sp>
        <p:nvSpPr>
          <p:cNvPr id="3" name="Content Placeholder 13"/>
          <p:cNvSpPr>
            <a:spLocks noGrp="1"/>
          </p:cNvSpPr>
          <p:nvPr>
            <p:ph idx="1"/>
          </p:nvPr>
        </p:nvSpPr>
        <p:spPr>
          <a:xfrm>
            <a:off x="265112" y="1131279"/>
            <a:ext cx="7086600" cy="1600438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</a:rPr>
              <a:t>Catch 22: Deep learning requires lots of data, but data is expensive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</a:rPr>
              <a:t>First application of weak supervised learning &amp; transfer learning in the chemical sciences to train </a:t>
            </a:r>
            <a:r>
              <a:rPr lang="en-US" sz="2000" dirty="0" err="1">
                <a:solidFill>
                  <a:srgbClr val="000000"/>
                </a:solidFill>
              </a:rPr>
              <a:t>ChemNet</a:t>
            </a:r>
            <a:r>
              <a:rPr lang="en-US" sz="2000" dirty="0">
                <a:solidFill>
                  <a:srgbClr val="000000"/>
                </a:solidFill>
              </a:rPr>
              <a:t>, a “chemist expert” neural network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6446167"/>
            <a:ext cx="39693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Goh, G.B.;* Siegel, C.; Vishnu, A.; </a:t>
            </a:r>
            <a:r>
              <a:rPr lang="en-US" sz="1000" dirty="0" err="1">
                <a:solidFill>
                  <a:srgbClr val="000000"/>
                </a:solidFill>
              </a:rPr>
              <a:t>Hodas</a:t>
            </a:r>
            <a:r>
              <a:rPr lang="en-US" sz="1000" dirty="0">
                <a:solidFill>
                  <a:srgbClr val="000000"/>
                </a:solidFill>
              </a:rPr>
              <a:t>, N.O. </a:t>
            </a:r>
            <a:r>
              <a:rPr lang="en-US" sz="1000" b="1" dirty="0">
                <a:solidFill>
                  <a:srgbClr val="000000"/>
                </a:solidFill>
              </a:rPr>
              <a:t>2017</a:t>
            </a:r>
          </a:p>
          <a:p>
            <a:r>
              <a:rPr lang="en-US" sz="1000" dirty="0">
                <a:solidFill>
                  <a:srgbClr val="000000"/>
                </a:solidFill>
                <a:hlinkClick r:id="rId3"/>
              </a:rPr>
              <a:t>https://arxiv.org/abs/1712.02734</a:t>
            </a:r>
            <a:r>
              <a:rPr lang="en-US" sz="1000" dirty="0">
                <a:solidFill>
                  <a:srgbClr val="000000"/>
                </a:solidFill>
              </a:rPr>
              <a:t> (</a:t>
            </a:r>
            <a:r>
              <a:rPr lang="en-US" sz="1000" i="1" dirty="0">
                <a:solidFill>
                  <a:srgbClr val="000000"/>
                </a:solidFill>
              </a:rPr>
              <a:t>published in SIGKDDD 2018</a:t>
            </a:r>
            <a:r>
              <a:rPr lang="en-US" sz="1000" dirty="0">
                <a:solidFill>
                  <a:srgbClr val="000000"/>
                </a:solidFill>
              </a:rPr>
              <a:t>)</a:t>
            </a:r>
            <a:endParaRPr lang="en-US" sz="1000" i="1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03627" y="4080549"/>
            <a:ext cx="6671452" cy="17399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2655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360" y="2059278"/>
            <a:ext cx="6641718" cy="3761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 err="1"/>
              <a:t>ChemNet</a:t>
            </a:r>
            <a:r>
              <a:rPr lang="en-US" sz="2800" dirty="0"/>
              <a:t>: A Pre-Trained(“Taught”) Model using Weak Supervision</a:t>
            </a:r>
          </a:p>
        </p:txBody>
      </p:sp>
      <p:sp>
        <p:nvSpPr>
          <p:cNvPr id="3" name="Content Placeholder 13"/>
          <p:cNvSpPr>
            <a:spLocks noGrp="1"/>
          </p:cNvSpPr>
          <p:nvPr>
            <p:ph idx="1"/>
          </p:nvPr>
        </p:nvSpPr>
        <p:spPr>
          <a:xfrm>
            <a:off x="265112" y="1131279"/>
            <a:ext cx="7086600" cy="1600438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</a:rPr>
              <a:t>Use rule-based models / physics-based simulations to compute labels for large unlabeled databases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</a:rPr>
              <a:t>Neural network learns representations that are relevant to domain, then transfer learning leverages learned representations to predict unseen chemical tasks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6446167"/>
            <a:ext cx="39693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Goh, G.B.;* Siegel, C.; Vishnu, A.; </a:t>
            </a:r>
            <a:r>
              <a:rPr lang="en-US" sz="1000" dirty="0" err="1">
                <a:solidFill>
                  <a:srgbClr val="000000"/>
                </a:solidFill>
              </a:rPr>
              <a:t>Hodas</a:t>
            </a:r>
            <a:r>
              <a:rPr lang="en-US" sz="1000" dirty="0">
                <a:solidFill>
                  <a:srgbClr val="000000"/>
                </a:solidFill>
              </a:rPr>
              <a:t>, N.O. </a:t>
            </a:r>
            <a:r>
              <a:rPr lang="en-US" sz="1000" b="1" dirty="0">
                <a:solidFill>
                  <a:srgbClr val="000000"/>
                </a:solidFill>
              </a:rPr>
              <a:t>2017</a:t>
            </a:r>
          </a:p>
          <a:p>
            <a:r>
              <a:rPr lang="en-US" sz="1000" dirty="0">
                <a:solidFill>
                  <a:srgbClr val="000000"/>
                </a:solidFill>
                <a:hlinkClick r:id="rId3"/>
              </a:rPr>
              <a:t>https://arxiv.org/abs/1712.02734</a:t>
            </a:r>
            <a:r>
              <a:rPr lang="en-US" sz="1000" dirty="0">
                <a:solidFill>
                  <a:srgbClr val="000000"/>
                </a:solidFill>
              </a:rPr>
              <a:t> (</a:t>
            </a:r>
            <a:r>
              <a:rPr lang="en-US" sz="1000" i="1" dirty="0">
                <a:solidFill>
                  <a:srgbClr val="000000"/>
                </a:solidFill>
              </a:rPr>
              <a:t>published in SIGKDDD 2018</a:t>
            </a:r>
            <a:r>
              <a:rPr lang="en-US" sz="1000" dirty="0">
                <a:solidFill>
                  <a:srgbClr val="000000"/>
                </a:solidFill>
              </a:rPr>
              <a:t>)</a:t>
            </a:r>
            <a:endParaRPr lang="en-US" sz="100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35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Plug-and-Play Neural Network for Small Molecule Property Prediction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676400" y="6446167"/>
            <a:ext cx="39693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Goh, G.B.;* Siegel, C.; Vishnu, A.; </a:t>
            </a:r>
            <a:r>
              <a:rPr lang="en-US" sz="1000" dirty="0" err="1">
                <a:solidFill>
                  <a:srgbClr val="000000"/>
                </a:solidFill>
              </a:rPr>
              <a:t>Hodas</a:t>
            </a:r>
            <a:r>
              <a:rPr lang="en-US" sz="1000" dirty="0">
                <a:solidFill>
                  <a:srgbClr val="000000"/>
                </a:solidFill>
              </a:rPr>
              <a:t>, N.O. </a:t>
            </a:r>
            <a:r>
              <a:rPr lang="en-US" sz="1000" b="1" dirty="0">
                <a:solidFill>
                  <a:srgbClr val="000000"/>
                </a:solidFill>
              </a:rPr>
              <a:t>2017</a:t>
            </a:r>
          </a:p>
          <a:p>
            <a:r>
              <a:rPr lang="en-US" sz="1000" dirty="0">
                <a:solidFill>
                  <a:srgbClr val="000000"/>
                </a:solidFill>
                <a:hlinkClick r:id="rId2"/>
              </a:rPr>
              <a:t>https://arxiv.org/abs/1712.02734</a:t>
            </a:r>
            <a:r>
              <a:rPr lang="en-US" sz="1000" dirty="0">
                <a:solidFill>
                  <a:srgbClr val="000000"/>
                </a:solidFill>
              </a:rPr>
              <a:t> (</a:t>
            </a:r>
            <a:r>
              <a:rPr lang="en-US" sz="1000" i="1" dirty="0">
                <a:solidFill>
                  <a:srgbClr val="000000"/>
                </a:solidFill>
              </a:rPr>
              <a:t>published in SIGKDDD 2018</a:t>
            </a:r>
            <a:r>
              <a:rPr lang="en-US" sz="1000" dirty="0">
                <a:solidFill>
                  <a:srgbClr val="000000"/>
                </a:solidFill>
              </a:rPr>
              <a:t>)</a:t>
            </a:r>
            <a:endParaRPr lang="en-US" sz="1000" i="1" dirty="0">
              <a:solidFill>
                <a:srgbClr val="000000"/>
              </a:solidFill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576255"/>
              </p:ext>
            </p:extLst>
          </p:nvPr>
        </p:nvGraphicFramePr>
        <p:xfrm>
          <a:off x="1104457" y="1139263"/>
          <a:ext cx="6858000" cy="429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ight Arrow 4"/>
          <p:cNvSpPr/>
          <p:nvPr/>
        </p:nvSpPr>
        <p:spPr>
          <a:xfrm rot="-1500000">
            <a:off x="6561153" y="2848899"/>
            <a:ext cx="704850" cy="295275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-1500000">
            <a:off x="3567345" y="3131646"/>
            <a:ext cx="704850" cy="295275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463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Plug-and-Play Neural Network for Small Molecule Property Prediction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676400" y="6446167"/>
            <a:ext cx="39693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Goh, G.B.;* Siegel, C.; Vishnu, A.; </a:t>
            </a:r>
            <a:r>
              <a:rPr lang="en-US" sz="1000" dirty="0" err="1">
                <a:solidFill>
                  <a:srgbClr val="000000"/>
                </a:solidFill>
              </a:rPr>
              <a:t>Hodas</a:t>
            </a:r>
            <a:r>
              <a:rPr lang="en-US" sz="1000" dirty="0">
                <a:solidFill>
                  <a:srgbClr val="000000"/>
                </a:solidFill>
              </a:rPr>
              <a:t>, N.O. </a:t>
            </a:r>
            <a:r>
              <a:rPr lang="en-US" sz="1000" b="1" dirty="0">
                <a:solidFill>
                  <a:srgbClr val="000000"/>
                </a:solidFill>
              </a:rPr>
              <a:t>2017</a:t>
            </a:r>
          </a:p>
          <a:p>
            <a:r>
              <a:rPr lang="en-US" sz="1000" dirty="0">
                <a:solidFill>
                  <a:srgbClr val="000000"/>
                </a:solidFill>
                <a:hlinkClick r:id="rId2"/>
              </a:rPr>
              <a:t>https://arxiv.org/abs/1712.02734</a:t>
            </a:r>
            <a:r>
              <a:rPr lang="en-US" sz="1000" dirty="0">
                <a:solidFill>
                  <a:srgbClr val="000000"/>
                </a:solidFill>
              </a:rPr>
              <a:t> (</a:t>
            </a:r>
            <a:r>
              <a:rPr lang="en-US" sz="1000" i="1" dirty="0">
                <a:solidFill>
                  <a:srgbClr val="000000"/>
                </a:solidFill>
              </a:rPr>
              <a:t>published in SIGKDDD 2018</a:t>
            </a:r>
            <a:r>
              <a:rPr lang="en-US" sz="1000" dirty="0">
                <a:solidFill>
                  <a:srgbClr val="000000"/>
                </a:solidFill>
              </a:rPr>
              <a:t>)</a:t>
            </a:r>
            <a:endParaRPr lang="en-US" sz="1000" i="1" dirty="0">
              <a:solidFill>
                <a:srgbClr val="000000"/>
              </a:solidFill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5401391"/>
              </p:ext>
            </p:extLst>
          </p:nvPr>
        </p:nvGraphicFramePr>
        <p:xfrm>
          <a:off x="1104457" y="1150986"/>
          <a:ext cx="6858000" cy="429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ight Arrow 4"/>
          <p:cNvSpPr/>
          <p:nvPr/>
        </p:nvSpPr>
        <p:spPr>
          <a:xfrm rot="-1500000">
            <a:off x="6572876" y="3435053"/>
            <a:ext cx="704850" cy="295275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-1500000">
            <a:off x="3579068" y="3717800"/>
            <a:ext cx="704850" cy="295275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68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Plug-and-Play Neural Network for Small Molecule Property Prediction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676400" y="6446167"/>
            <a:ext cx="39693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Goh, G.B.;* Siegel, C.; Vishnu, A.; </a:t>
            </a:r>
            <a:r>
              <a:rPr lang="en-US" sz="1000" dirty="0" err="1">
                <a:solidFill>
                  <a:srgbClr val="000000"/>
                </a:solidFill>
              </a:rPr>
              <a:t>Hodas</a:t>
            </a:r>
            <a:r>
              <a:rPr lang="en-US" sz="1000" dirty="0">
                <a:solidFill>
                  <a:srgbClr val="000000"/>
                </a:solidFill>
              </a:rPr>
              <a:t>, N.O. </a:t>
            </a:r>
            <a:r>
              <a:rPr lang="en-US" sz="1000" b="1" dirty="0">
                <a:solidFill>
                  <a:srgbClr val="000000"/>
                </a:solidFill>
              </a:rPr>
              <a:t>2017</a:t>
            </a:r>
          </a:p>
          <a:p>
            <a:r>
              <a:rPr lang="en-US" sz="1000" dirty="0">
                <a:solidFill>
                  <a:srgbClr val="000000"/>
                </a:solidFill>
                <a:hlinkClick r:id="rId2"/>
              </a:rPr>
              <a:t>https://arxiv.org/abs/1712.02734</a:t>
            </a:r>
            <a:r>
              <a:rPr lang="en-US" sz="1000" dirty="0">
                <a:solidFill>
                  <a:srgbClr val="000000"/>
                </a:solidFill>
              </a:rPr>
              <a:t> (</a:t>
            </a:r>
            <a:r>
              <a:rPr lang="en-US" sz="1000" i="1" dirty="0">
                <a:solidFill>
                  <a:srgbClr val="000000"/>
                </a:solidFill>
              </a:rPr>
              <a:t>published in SIGKDDD 2018</a:t>
            </a:r>
            <a:r>
              <a:rPr lang="en-US" sz="1000" dirty="0">
                <a:solidFill>
                  <a:srgbClr val="000000"/>
                </a:solidFill>
              </a:rPr>
              <a:t>)</a:t>
            </a:r>
            <a:endParaRPr lang="en-US" sz="1000" i="1" dirty="0">
              <a:solidFill>
                <a:srgbClr val="000000"/>
              </a:solidFill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4410387"/>
              </p:ext>
            </p:extLst>
          </p:nvPr>
        </p:nvGraphicFramePr>
        <p:xfrm>
          <a:off x="1104457" y="1106123"/>
          <a:ext cx="6858000" cy="429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ight Arrow 7"/>
          <p:cNvSpPr/>
          <p:nvPr/>
        </p:nvSpPr>
        <p:spPr>
          <a:xfrm rot="1500000" flipV="1">
            <a:off x="3288178" y="3664771"/>
            <a:ext cx="704850" cy="295275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500000" flipV="1">
            <a:off x="6230298" y="3627466"/>
            <a:ext cx="704850" cy="295275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66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 err="1"/>
              <a:t>ChemNet</a:t>
            </a:r>
            <a:r>
              <a:rPr lang="en-US" sz="2800" dirty="0"/>
              <a:t>-derived Models are state-of-the-art relative to other DL models</a:t>
            </a:r>
          </a:p>
        </p:txBody>
      </p:sp>
      <p:sp>
        <p:nvSpPr>
          <p:cNvPr id="3" name="Rectangle 2"/>
          <p:cNvSpPr/>
          <p:nvPr/>
        </p:nvSpPr>
        <p:spPr>
          <a:xfrm>
            <a:off x="1676400" y="6446167"/>
            <a:ext cx="39693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Goh, G.B.;* Siegel, C.; Vishnu, A.; </a:t>
            </a:r>
            <a:r>
              <a:rPr lang="en-US" sz="1000" dirty="0" err="1">
                <a:solidFill>
                  <a:srgbClr val="000000"/>
                </a:solidFill>
              </a:rPr>
              <a:t>Hodas</a:t>
            </a:r>
            <a:r>
              <a:rPr lang="en-US" sz="1000" dirty="0">
                <a:solidFill>
                  <a:srgbClr val="000000"/>
                </a:solidFill>
              </a:rPr>
              <a:t>, N.O. </a:t>
            </a:r>
            <a:r>
              <a:rPr lang="en-US" sz="1000" b="1" dirty="0">
                <a:solidFill>
                  <a:srgbClr val="000000"/>
                </a:solidFill>
              </a:rPr>
              <a:t>2017</a:t>
            </a:r>
          </a:p>
          <a:p>
            <a:r>
              <a:rPr lang="en-US" sz="1000" dirty="0">
                <a:solidFill>
                  <a:srgbClr val="000000"/>
                </a:solidFill>
                <a:hlinkClick r:id="rId2"/>
              </a:rPr>
              <a:t>https://arxiv.org/abs/1712.02734</a:t>
            </a:r>
            <a:r>
              <a:rPr lang="en-US" sz="1000" dirty="0">
                <a:solidFill>
                  <a:srgbClr val="000000"/>
                </a:solidFill>
              </a:rPr>
              <a:t> (</a:t>
            </a:r>
            <a:r>
              <a:rPr lang="en-US" sz="1000" i="1" dirty="0">
                <a:solidFill>
                  <a:srgbClr val="000000"/>
                </a:solidFill>
              </a:rPr>
              <a:t>published in SIGKDDD 2018</a:t>
            </a:r>
            <a:r>
              <a:rPr lang="en-US" sz="1000" dirty="0">
                <a:solidFill>
                  <a:srgbClr val="000000"/>
                </a:solidFill>
              </a:rPr>
              <a:t>)</a:t>
            </a:r>
            <a:endParaRPr lang="en-US" sz="1000" i="1" dirty="0">
              <a:solidFill>
                <a:srgbClr val="000000"/>
              </a:solidFill>
            </a:endParaRPr>
          </a:p>
        </p:txBody>
      </p:sp>
      <p:sp>
        <p:nvSpPr>
          <p:cNvPr id="10" name="Content Placeholder 13"/>
          <p:cNvSpPr>
            <a:spLocks noGrp="1"/>
          </p:cNvSpPr>
          <p:nvPr>
            <p:ph idx="1"/>
          </p:nvPr>
        </p:nvSpPr>
        <p:spPr>
          <a:xfrm>
            <a:off x="265112" y="1107832"/>
            <a:ext cx="8769096" cy="640175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Benchmarks (accuracy)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0000"/>
                </a:solidFill>
              </a:rPr>
              <a:t>Toxicity (Tox21), Activity (HIV), Free energy of solvation (</a:t>
            </a:r>
            <a:r>
              <a:rPr lang="en-US" sz="1800" dirty="0" err="1">
                <a:solidFill>
                  <a:srgbClr val="000000"/>
                </a:solidFill>
              </a:rPr>
              <a:t>FreeSolv</a:t>
            </a:r>
            <a:r>
              <a:rPr lang="en-US" sz="1800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657995"/>
            <a:ext cx="6739431" cy="3199527"/>
          </a:xfrm>
          <a:prstGeom prst="rect">
            <a:avLst/>
          </a:prstGeom>
        </p:spPr>
      </p:pic>
      <p:sp>
        <p:nvSpPr>
          <p:cNvPr id="12" name="Content Placeholder 13"/>
          <p:cNvSpPr txBox="1">
            <a:spLocks/>
          </p:cNvSpPr>
          <p:nvPr/>
        </p:nvSpPr>
        <p:spPr>
          <a:xfrm>
            <a:off x="2669034" y="2327382"/>
            <a:ext cx="175519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7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b="1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</a:t>
            </a:r>
            <a:endParaRPr lang="en-US" sz="1100" b="1" i="1" dirty="0">
              <a:solidFill>
                <a:srgbClr val="2424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13"/>
          <p:cNvSpPr txBox="1">
            <a:spLocks/>
          </p:cNvSpPr>
          <p:nvPr/>
        </p:nvSpPr>
        <p:spPr>
          <a:xfrm>
            <a:off x="1272194" y="1908144"/>
            <a:ext cx="175519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7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DL</a:t>
            </a:r>
          </a:p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QSAR/QSPR</a:t>
            </a:r>
            <a:endParaRPr lang="en-US" sz="11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ight Brace 13"/>
          <p:cNvSpPr/>
          <p:nvPr/>
        </p:nvSpPr>
        <p:spPr>
          <a:xfrm rot="16200000">
            <a:off x="3445642" y="2469516"/>
            <a:ext cx="274320" cy="618701"/>
          </a:xfrm>
          <a:prstGeom prst="rightBrace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707276"/>
              </a:solidFill>
            </a:endParaRPr>
          </a:p>
        </p:txBody>
      </p:sp>
      <p:sp>
        <p:nvSpPr>
          <p:cNvPr id="15" name="Content Placeholder 13"/>
          <p:cNvSpPr txBox="1">
            <a:spLocks/>
          </p:cNvSpPr>
          <p:nvPr/>
        </p:nvSpPr>
        <p:spPr>
          <a:xfrm>
            <a:off x="4791320" y="2415577"/>
            <a:ext cx="175519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7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b="1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</a:t>
            </a:r>
            <a:endParaRPr lang="en-US" sz="1100" b="1" i="1" dirty="0">
              <a:solidFill>
                <a:srgbClr val="2424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ight Brace 15"/>
          <p:cNvSpPr/>
          <p:nvPr/>
        </p:nvSpPr>
        <p:spPr>
          <a:xfrm rot="16200000">
            <a:off x="5531757" y="2567891"/>
            <a:ext cx="274320" cy="618701"/>
          </a:xfrm>
          <a:prstGeom prst="rightBrace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707276"/>
              </a:solidFill>
            </a:endParaRPr>
          </a:p>
        </p:txBody>
      </p:sp>
      <p:sp>
        <p:nvSpPr>
          <p:cNvPr id="17" name="Content Placeholder 13"/>
          <p:cNvSpPr txBox="1">
            <a:spLocks/>
          </p:cNvSpPr>
          <p:nvPr/>
        </p:nvSpPr>
        <p:spPr>
          <a:xfrm>
            <a:off x="6825253" y="3198470"/>
            <a:ext cx="175519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7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b="1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</a:t>
            </a:r>
          </a:p>
        </p:txBody>
      </p:sp>
      <p:sp>
        <p:nvSpPr>
          <p:cNvPr id="18" name="Right Brace 17"/>
          <p:cNvSpPr/>
          <p:nvPr/>
        </p:nvSpPr>
        <p:spPr>
          <a:xfrm rot="16200000">
            <a:off x="7565691" y="3359975"/>
            <a:ext cx="274320" cy="618701"/>
          </a:xfrm>
          <a:prstGeom prst="rightBrace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707276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2395854" y="2349303"/>
            <a:ext cx="270153" cy="955598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3"/>
          <p:cNvSpPr txBox="1">
            <a:spLocks/>
          </p:cNvSpPr>
          <p:nvPr/>
        </p:nvSpPr>
        <p:spPr>
          <a:xfrm>
            <a:off x="6156540" y="1906230"/>
            <a:ext cx="175519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7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DL</a:t>
            </a:r>
          </a:p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QSAR/QSPR</a:t>
            </a:r>
            <a:endParaRPr lang="en-US" sz="11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/>
          <p:cNvCxnSpPr>
            <a:endCxn id="20" idx="2"/>
          </p:cNvCxnSpPr>
          <p:nvPr/>
        </p:nvCxnSpPr>
        <p:spPr>
          <a:xfrm flipV="1">
            <a:off x="6769414" y="2337117"/>
            <a:ext cx="264724" cy="462628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13"/>
          <p:cNvSpPr txBox="1">
            <a:spLocks/>
          </p:cNvSpPr>
          <p:nvPr/>
        </p:nvSpPr>
        <p:spPr>
          <a:xfrm>
            <a:off x="3761557" y="1913104"/>
            <a:ext cx="175519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7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DL</a:t>
            </a:r>
          </a:p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QSAR/QSPR</a:t>
            </a:r>
            <a:endParaRPr lang="en-US" sz="11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/>
          <p:cNvCxnSpPr>
            <a:endCxn id="22" idx="2"/>
          </p:cNvCxnSpPr>
          <p:nvPr/>
        </p:nvCxnSpPr>
        <p:spPr>
          <a:xfrm flipH="1" flipV="1">
            <a:off x="4639155" y="2343991"/>
            <a:ext cx="232895" cy="181616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400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684" y="2796325"/>
            <a:ext cx="8536691" cy="706964"/>
          </a:xfrm>
        </p:spPr>
        <p:txBody>
          <a:bodyPr/>
          <a:lstStyle/>
          <a:p>
            <a:pPr algn="ctr"/>
            <a:r>
              <a:rPr lang="en-US" sz="4000" dirty="0"/>
              <a:t>Towards Molecular Generation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8842375" y="5771886"/>
            <a:ext cx="301625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83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What is Deep Learning?</a:t>
            </a:r>
          </a:p>
        </p:txBody>
      </p:sp>
      <p:sp>
        <p:nvSpPr>
          <p:cNvPr id="40" name="Oval 39"/>
          <p:cNvSpPr/>
          <p:nvPr/>
        </p:nvSpPr>
        <p:spPr>
          <a:xfrm>
            <a:off x="605039" y="1203065"/>
            <a:ext cx="4808786" cy="469401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2047738" y="2841717"/>
            <a:ext cx="2961474" cy="294536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Content Placeholder 13"/>
          <p:cNvSpPr txBox="1">
            <a:spLocks/>
          </p:cNvSpPr>
          <p:nvPr/>
        </p:nvSpPr>
        <p:spPr>
          <a:xfrm>
            <a:off x="1423597" y="1814775"/>
            <a:ext cx="241314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</a:t>
            </a:r>
          </a:p>
        </p:txBody>
      </p:sp>
      <p:sp>
        <p:nvSpPr>
          <p:cNvPr id="43" name="Content Placeholder 13"/>
          <p:cNvSpPr txBox="1">
            <a:spLocks/>
          </p:cNvSpPr>
          <p:nvPr/>
        </p:nvSpPr>
        <p:spPr>
          <a:xfrm>
            <a:off x="2645194" y="3945069"/>
            <a:ext cx="179660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Deep Learning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179363" y="561141"/>
            <a:ext cx="3730175" cy="1728900"/>
            <a:chOff x="5291137" y="330166"/>
            <a:chExt cx="3510666" cy="2031325"/>
          </a:xfrm>
        </p:grpSpPr>
        <p:sp>
          <p:nvSpPr>
            <p:cNvPr id="38" name="TextBox 37"/>
            <p:cNvSpPr txBox="1"/>
            <p:nvPr/>
          </p:nvSpPr>
          <p:spPr>
            <a:xfrm>
              <a:off x="5291137" y="330166"/>
              <a:ext cx="3510666" cy="2031325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Traditional Machine Learning:</a:t>
              </a:r>
            </a:p>
            <a:p>
              <a:endParaRPr lang="en-US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US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US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US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US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Content Placeholder 13"/>
            <p:cNvSpPr txBox="1">
              <a:spLocks/>
            </p:cNvSpPr>
            <p:nvPr/>
          </p:nvSpPr>
          <p:spPr>
            <a:xfrm>
              <a:off x="5413825" y="709576"/>
              <a:ext cx="3119790" cy="155119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2"/>
                </a:buBlip>
                <a:defRPr sz="20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3"/>
                </a:buBlip>
                <a:defRPr sz="18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4"/>
                </a:buBlip>
                <a:defRPr sz="16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5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2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q"/>
              </a:pPr>
              <a:r>
                <a:rPr lang="en-US" sz="1800" b="1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Linear Regression</a:t>
              </a:r>
            </a:p>
            <a:p>
              <a:pPr>
                <a:buFont typeface="Wingdings" panose="05000000000000000000" pitchFamily="2" charset="2"/>
                <a:buChar char="q"/>
              </a:pPr>
              <a:r>
                <a:rPr lang="en-US" sz="1800" b="1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Logistic Regression</a:t>
              </a:r>
            </a:p>
            <a:p>
              <a:pPr>
                <a:buFont typeface="Wingdings" panose="05000000000000000000" pitchFamily="2" charset="2"/>
                <a:buChar char="q"/>
              </a:pPr>
              <a:r>
                <a:rPr lang="en-US" sz="1800" b="1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Support-Vector Machine</a:t>
              </a:r>
            </a:p>
            <a:p>
              <a:pPr>
                <a:buFont typeface="Wingdings" panose="05000000000000000000" pitchFamily="2" charset="2"/>
                <a:buChar char="q"/>
              </a:pPr>
              <a:r>
                <a:rPr lang="en-US" sz="1800" b="1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Random Forest</a:t>
              </a:r>
            </a:p>
          </p:txBody>
        </p:sp>
      </p:grpSp>
      <p:cxnSp>
        <p:nvCxnSpPr>
          <p:cNvPr id="46" name="Straight Connector 45"/>
          <p:cNvCxnSpPr/>
          <p:nvPr/>
        </p:nvCxnSpPr>
        <p:spPr>
          <a:xfrm flipV="1">
            <a:off x="4349262" y="1309966"/>
            <a:ext cx="830102" cy="733889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01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 err="1"/>
              <a:t>GenChem</a:t>
            </a:r>
            <a:r>
              <a:rPr lang="en-US" sz="2800" dirty="0"/>
              <a:t> Can Potentially</a:t>
            </a:r>
            <a:br>
              <a:rPr lang="en-US" sz="2800" dirty="0"/>
            </a:br>
            <a:r>
              <a:rPr lang="en-US" sz="2800" dirty="0"/>
              <a:t>Identify Compounds</a:t>
            </a:r>
          </a:p>
        </p:txBody>
      </p:sp>
      <p:sp>
        <p:nvSpPr>
          <p:cNvPr id="3" name="Content Placeholder 4"/>
          <p:cNvSpPr>
            <a:spLocks noGrp="1"/>
          </p:cNvSpPr>
          <p:nvPr>
            <p:ph idx="1"/>
          </p:nvPr>
        </p:nvSpPr>
        <p:spPr>
          <a:xfrm>
            <a:off x="265112" y="1125324"/>
            <a:ext cx="8878888" cy="39764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</a:rPr>
              <a:t>Q. </a:t>
            </a:r>
            <a:r>
              <a:rPr lang="en-US" sz="2000" dirty="0">
                <a:solidFill>
                  <a:srgbClr val="000000"/>
                </a:solidFill>
              </a:rPr>
              <a:t>Solving the </a:t>
            </a:r>
            <a:r>
              <a:rPr lang="en-US" sz="2000" b="1" dirty="0">
                <a:solidFill>
                  <a:srgbClr val="FF0000"/>
                </a:solidFill>
              </a:rPr>
              <a:t>inverse problem </a:t>
            </a:r>
            <a:r>
              <a:rPr lang="en-US" sz="2000" dirty="0">
                <a:solidFill>
                  <a:srgbClr val="000000"/>
                </a:solidFill>
              </a:rPr>
              <a:t>in chemical design &amp; identification?</a:t>
            </a: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u="sng" dirty="0">
                <a:solidFill>
                  <a:srgbClr val="000000"/>
                </a:solidFill>
              </a:rPr>
              <a:t>Current Paradigm</a:t>
            </a:r>
          </a:p>
          <a:p>
            <a:pPr marL="0" indent="0">
              <a:buNone/>
            </a:pPr>
            <a:r>
              <a:rPr lang="en-US" sz="1400" i="1" dirty="0">
                <a:solidFill>
                  <a:srgbClr val="000000"/>
                </a:solidFill>
              </a:rPr>
              <a:t>“Let’s screen through 1000+ designs to see if we have the correct chemical with desired properties”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u="sng" dirty="0">
                <a:solidFill>
                  <a:srgbClr val="000000"/>
                </a:solidFill>
              </a:rPr>
              <a:t>Proposed Paradigm</a:t>
            </a:r>
          </a:p>
          <a:p>
            <a:pPr marL="0" indent="0">
              <a:buNone/>
            </a:pPr>
            <a:r>
              <a:rPr lang="en-US" sz="1400" i="1" dirty="0">
                <a:solidFill>
                  <a:srgbClr val="000000"/>
                </a:solidFill>
              </a:rPr>
              <a:t>“Let’s come up with a list of desired properties, and develop algorithms to give us reasonable suggestions of chemicals that fit the profile”</a:t>
            </a:r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2752063" y="2340241"/>
            <a:ext cx="3223030" cy="1151087"/>
            <a:chOff x="2857610" y="3288563"/>
            <a:chExt cx="3278220" cy="1151087"/>
          </a:xfrm>
        </p:grpSpPr>
        <p:sp>
          <p:nvSpPr>
            <p:cNvPr id="5" name="Rectangle 4"/>
            <p:cNvSpPr/>
            <p:nvPr/>
          </p:nvSpPr>
          <p:spPr>
            <a:xfrm>
              <a:off x="2857610" y="3288563"/>
              <a:ext cx="3278220" cy="115108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004358" y="3644925"/>
              <a:ext cx="1280160" cy="46471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Experiments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749046" y="3644925"/>
              <a:ext cx="1280160" cy="46471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Modeling</a:t>
              </a:r>
            </a:p>
          </p:txBody>
        </p:sp>
        <p:sp>
          <p:nvSpPr>
            <p:cNvPr id="8" name="Curved Up Arrow 7"/>
            <p:cNvSpPr/>
            <p:nvPr/>
          </p:nvSpPr>
          <p:spPr>
            <a:xfrm flipH="1">
              <a:off x="3883026" y="4145106"/>
              <a:ext cx="1323567" cy="261357"/>
            </a:xfrm>
            <a:prstGeom prst="curvedUpArrow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9" name="Curved Up Arrow 8"/>
            <p:cNvSpPr/>
            <p:nvPr/>
          </p:nvSpPr>
          <p:spPr>
            <a:xfrm flipV="1">
              <a:off x="3938646" y="3368357"/>
              <a:ext cx="1323567" cy="263863"/>
            </a:xfrm>
            <a:prstGeom prst="curvedUpArrow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998279" y="2380684"/>
            <a:ext cx="376951" cy="6512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>
          <a:xfrm>
            <a:off x="278516" y="3131373"/>
            <a:ext cx="172861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rgbClr val="000000"/>
                </a:solidFill>
              </a:rPr>
              <a:t>List of design candidates</a:t>
            </a:r>
          </a:p>
        </p:txBody>
      </p:sp>
      <p:sp>
        <p:nvSpPr>
          <p:cNvPr id="12" name="Left Arrow 11"/>
          <p:cNvSpPr/>
          <p:nvPr/>
        </p:nvSpPr>
        <p:spPr>
          <a:xfrm flipH="1">
            <a:off x="1589159" y="2662168"/>
            <a:ext cx="1038475" cy="203047"/>
          </a:xfrm>
          <a:prstGeom prst="left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Rectangle 12"/>
          <p:cNvSpPr/>
          <p:nvPr/>
        </p:nvSpPr>
        <p:spPr>
          <a:xfrm>
            <a:off x="7349527" y="2342443"/>
            <a:ext cx="376951" cy="65122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eft Arrow 13"/>
          <p:cNvSpPr/>
          <p:nvPr/>
        </p:nvSpPr>
        <p:spPr>
          <a:xfrm flipH="1">
            <a:off x="6194177" y="2675341"/>
            <a:ext cx="1038475" cy="203047"/>
          </a:xfrm>
          <a:prstGeom prst="left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Content Placeholder 13"/>
          <p:cNvSpPr txBox="1">
            <a:spLocks/>
          </p:cNvSpPr>
          <p:nvPr/>
        </p:nvSpPr>
        <p:spPr>
          <a:xfrm>
            <a:off x="6720021" y="3108881"/>
            <a:ext cx="172861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rgbClr val="000000"/>
                </a:solidFill>
              </a:rPr>
              <a:t>Predict        properties</a:t>
            </a:r>
          </a:p>
        </p:txBody>
      </p:sp>
      <p:sp>
        <p:nvSpPr>
          <p:cNvPr id="16" name="Content Placeholder 13"/>
          <p:cNvSpPr txBox="1">
            <a:spLocks/>
          </p:cNvSpPr>
          <p:nvPr/>
        </p:nvSpPr>
        <p:spPr>
          <a:xfrm>
            <a:off x="3546548" y="3553169"/>
            <a:ext cx="172861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000000"/>
                </a:solidFill>
              </a:rPr>
              <a:t>Predictor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752063" y="4463596"/>
            <a:ext cx="3223030" cy="1151087"/>
            <a:chOff x="2857610" y="3288563"/>
            <a:chExt cx="3278220" cy="1151087"/>
          </a:xfrm>
        </p:grpSpPr>
        <p:sp>
          <p:nvSpPr>
            <p:cNvPr id="18" name="Rectangle 17"/>
            <p:cNvSpPr/>
            <p:nvPr/>
          </p:nvSpPr>
          <p:spPr>
            <a:xfrm>
              <a:off x="2857610" y="3288563"/>
              <a:ext cx="3278220" cy="115108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04358" y="3644925"/>
              <a:ext cx="1280160" cy="46471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Experiments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749046" y="3644925"/>
              <a:ext cx="1280160" cy="46471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Modeling</a:t>
              </a:r>
            </a:p>
          </p:txBody>
        </p:sp>
        <p:sp>
          <p:nvSpPr>
            <p:cNvPr id="21" name="Curved Up Arrow 20"/>
            <p:cNvSpPr/>
            <p:nvPr/>
          </p:nvSpPr>
          <p:spPr>
            <a:xfrm flipH="1">
              <a:off x="3883026" y="4145106"/>
              <a:ext cx="1323567" cy="261357"/>
            </a:xfrm>
            <a:prstGeom prst="curvedUpArrow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2" name="Curved Up Arrow 21"/>
            <p:cNvSpPr/>
            <p:nvPr/>
          </p:nvSpPr>
          <p:spPr>
            <a:xfrm flipV="1">
              <a:off x="3938646" y="3368357"/>
              <a:ext cx="1323567" cy="263863"/>
            </a:xfrm>
            <a:prstGeom prst="curvedUpArrow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998279" y="4504039"/>
            <a:ext cx="376951" cy="6512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ontent Placeholder 13"/>
          <p:cNvSpPr txBox="1">
            <a:spLocks/>
          </p:cNvSpPr>
          <p:nvPr/>
        </p:nvSpPr>
        <p:spPr>
          <a:xfrm>
            <a:off x="278516" y="5254728"/>
            <a:ext cx="172861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rgbClr val="000000"/>
                </a:solidFill>
              </a:rPr>
              <a:t>List of design requirements</a:t>
            </a:r>
          </a:p>
        </p:txBody>
      </p:sp>
      <p:sp>
        <p:nvSpPr>
          <p:cNvPr id="25" name="Left Arrow 24"/>
          <p:cNvSpPr/>
          <p:nvPr/>
        </p:nvSpPr>
        <p:spPr>
          <a:xfrm flipH="1">
            <a:off x="1589159" y="4785523"/>
            <a:ext cx="1038475" cy="203047"/>
          </a:xfrm>
          <a:prstGeom prst="left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6" name="Rectangle 25"/>
          <p:cNvSpPr/>
          <p:nvPr/>
        </p:nvSpPr>
        <p:spPr>
          <a:xfrm>
            <a:off x="7349527" y="4465798"/>
            <a:ext cx="376951" cy="65122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Left Arrow 26"/>
          <p:cNvSpPr/>
          <p:nvPr/>
        </p:nvSpPr>
        <p:spPr>
          <a:xfrm flipH="1">
            <a:off x="6194177" y="4798696"/>
            <a:ext cx="1038475" cy="203047"/>
          </a:xfrm>
          <a:prstGeom prst="left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" name="Content Placeholder 13"/>
          <p:cNvSpPr txBox="1">
            <a:spLocks/>
          </p:cNvSpPr>
          <p:nvPr/>
        </p:nvSpPr>
        <p:spPr>
          <a:xfrm>
            <a:off x="6720021" y="5232236"/>
            <a:ext cx="172861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rgbClr val="000000"/>
                </a:solidFill>
              </a:rPr>
              <a:t>Suggest           chemicals</a:t>
            </a:r>
          </a:p>
        </p:txBody>
      </p:sp>
      <p:sp>
        <p:nvSpPr>
          <p:cNvPr id="29" name="Content Placeholder 13"/>
          <p:cNvSpPr txBox="1">
            <a:spLocks/>
          </p:cNvSpPr>
          <p:nvPr/>
        </p:nvSpPr>
        <p:spPr>
          <a:xfrm>
            <a:off x="3546548" y="5637087"/>
            <a:ext cx="172861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000000"/>
                </a:solidFill>
              </a:rPr>
              <a:t>Generator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735015" y="6586951"/>
            <a:ext cx="31133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Goh, G.B.;* Olarte, M.*; </a:t>
            </a:r>
            <a:r>
              <a:rPr lang="en-US" sz="1000" i="1" dirty="0">
                <a:solidFill>
                  <a:srgbClr val="000000"/>
                </a:solidFill>
              </a:rPr>
              <a:t>et. al.</a:t>
            </a:r>
            <a:r>
              <a:rPr lang="en-US" sz="1000" dirty="0">
                <a:solidFill>
                  <a:srgbClr val="000000"/>
                </a:solidFill>
              </a:rPr>
              <a:t> (work in progress)</a:t>
            </a:r>
          </a:p>
        </p:txBody>
      </p:sp>
    </p:spTree>
    <p:extLst>
      <p:ext uri="{BB962C8B-B14F-4D97-AF65-F5344CB8AC3E}">
        <p14:creationId xmlns:p14="http://schemas.microsoft.com/office/powerpoint/2010/main" val="13380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 animBg="1"/>
      <p:bldP spid="26" grpId="0" animBg="1"/>
      <p:bldP spid="27" grpId="0" animBg="1"/>
      <p:bldP spid="28" grpId="0"/>
      <p:bldP spid="2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 err="1"/>
              <a:t>GenChem</a:t>
            </a:r>
            <a:r>
              <a:rPr lang="en-US" sz="2800" dirty="0"/>
              <a:t> Can Potentially</a:t>
            </a:r>
            <a:br>
              <a:rPr lang="en-US" sz="2800" dirty="0"/>
            </a:br>
            <a:r>
              <a:rPr lang="en-US" sz="2800" dirty="0"/>
              <a:t>Identify Compounds</a:t>
            </a:r>
          </a:p>
        </p:txBody>
      </p:sp>
      <p:sp>
        <p:nvSpPr>
          <p:cNvPr id="3" name="Rectangle 2"/>
          <p:cNvSpPr/>
          <p:nvPr/>
        </p:nvSpPr>
        <p:spPr>
          <a:xfrm>
            <a:off x="1735015" y="6586951"/>
            <a:ext cx="31133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Goh, G.B.;* Olarte, M.*; </a:t>
            </a:r>
            <a:r>
              <a:rPr lang="en-US" sz="1000" i="1" dirty="0">
                <a:solidFill>
                  <a:srgbClr val="000000"/>
                </a:solidFill>
              </a:rPr>
              <a:t>et. al.</a:t>
            </a:r>
            <a:r>
              <a:rPr lang="en-US" sz="1000" dirty="0">
                <a:solidFill>
                  <a:srgbClr val="000000"/>
                </a:solidFill>
              </a:rPr>
              <a:t> (work in progress)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265112" y="1171950"/>
            <a:ext cx="4583256" cy="64480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</a:rPr>
              <a:t>Application to Compound Identification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0" dirty="0">
                <a:solidFill>
                  <a:srgbClr val="000000"/>
                </a:solidFill>
              </a:rPr>
              <a:t>Incorporated experimental constraints in </a:t>
            </a:r>
            <a:r>
              <a:rPr lang="en-US" sz="1600" b="0" dirty="0" err="1">
                <a:solidFill>
                  <a:srgbClr val="000000"/>
                </a:solidFill>
              </a:rPr>
              <a:t>GenChem</a:t>
            </a:r>
            <a:r>
              <a:rPr lang="en-US" sz="1600" b="0" dirty="0">
                <a:solidFill>
                  <a:srgbClr val="000000"/>
                </a:solidFill>
              </a:rPr>
              <a:t> model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0" dirty="0">
                <a:solidFill>
                  <a:srgbClr val="000000"/>
                </a:solidFill>
              </a:rPr>
              <a:t>Accurate suggestions (adhering to constraints specified) can be reasonably achieved for structurally simple low MW compounds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750" y="1264059"/>
            <a:ext cx="3410732" cy="8034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915" y="2005013"/>
            <a:ext cx="3074578" cy="9264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571" y="2919563"/>
            <a:ext cx="3008987" cy="9674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5786" y="3887030"/>
            <a:ext cx="3238556" cy="795291"/>
          </a:xfrm>
          <a:prstGeom prst="rect">
            <a:avLst/>
          </a:prstGeom>
        </p:spPr>
      </p:pic>
      <p:sp>
        <p:nvSpPr>
          <p:cNvPr id="21" name="Content Placeholder 13"/>
          <p:cNvSpPr txBox="1">
            <a:spLocks/>
          </p:cNvSpPr>
          <p:nvPr/>
        </p:nvSpPr>
        <p:spPr>
          <a:xfrm>
            <a:off x="5400915" y="525619"/>
            <a:ext cx="1297284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7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8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9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rgbClr val="000000"/>
                </a:solidFill>
              </a:rPr>
              <a:t>Actual Compound Identity</a:t>
            </a:r>
          </a:p>
        </p:txBody>
      </p:sp>
      <p:sp>
        <p:nvSpPr>
          <p:cNvPr id="22" name="Content Placeholder 13"/>
          <p:cNvSpPr txBox="1">
            <a:spLocks/>
          </p:cNvSpPr>
          <p:nvPr/>
        </p:nvSpPr>
        <p:spPr>
          <a:xfrm>
            <a:off x="6985401" y="525618"/>
            <a:ext cx="1354157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7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8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9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rgbClr val="000000"/>
                </a:solidFill>
              </a:rPr>
              <a:t>Suggested Compound Identity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0571" y="4682321"/>
            <a:ext cx="2974182" cy="82786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6886806" y="527472"/>
            <a:ext cx="0" cy="497666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2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684" y="2796325"/>
            <a:ext cx="8536691" cy="706964"/>
          </a:xfrm>
        </p:spPr>
        <p:txBody>
          <a:bodyPr/>
          <a:lstStyle/>
          <a:p>
            <a:pPr algn="ctr"/>
            <a:r>
              <a:rPr lang="en-US" sz="4000" dirty="0"/>
              <a:t>Conclusion &amp; Outlook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8842375" y="5771886"/>
            <a:ext cx="301625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960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Conclusion</a:t>
            </a:r>
          </a:p>
        </p:txBody>
      </p:sp>
      <p:sp>
        <p:nvSpPr>
          <p:cNvPr id="24" name="Content Placeholder 4"/>
          <p:cNvSpPr>
            <a:spLocks noGrp="1"/>
          </p:cNvSpPr>
          <p:nvPr>
            <p:ph idx="1"/>
          </p:nvPr>
        </p:nvSpPr>
        <p:spPr>
          <a:xfrm>
            <a:off x="265112" y="1131277"/>
            <a:ext cx="8595360" cy="4678204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0" dirty="0">
                <a:solidFill>
                  <a:srgbClr val="000000"/>
                </a:solidFill>
              </a:rPr>
              <a:t>Deep Learning enables a Data-Driven Research Paradigm</a:t>
            </a:r>
            <a:endParaRPr lang="en-US" sz="1600" b="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0" dirty="0">
                <a:solidFill>
                  <a:srgbClr val="000000"/>
                </a:solidFill>
              </a:rPr>
              <a:t>Chemception and SMILES2vec uses “unsophisticated” image and text representations to make predictions that are as good as conventional ML/DL modeling approaches that rely on sophisticated feature engineering</a:t>
            </a:r>
            <a:endParaRPr lang="en-US" sz="1600" b="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0" dirty="0">
                <a:solidFill>
                  <a:srgbClr val="000000"/>
                </a:solidFill>
              </a:rPr>
              <a:t>Interpretable models are the key to bridging the gap between hypothesis-driven research and data-driven research</a:t>
            </a:r>
            <a:endParaRPr lang="en-US" sz="1600" b="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0" dirty="0" err="1">
                <a:solidFill>
                  <a:srgbClr val="000000"/>
                </a:solidFill>
              </a:rPr>
              <a:t>ChemNet</a:t>
            </a:r>
            <a:r>
              <a:rPr lang="en-US" sz="2000" b="0" dirty="0">
                <a:solidFill>
                  <a:srgbClr val="000000"/>
                </a:solidFill>
              </a:rPr>
              <a:t> is a transferable universal neural network for small-molecule property prediction, and it consistently outperforms conventional ML/DL approaches in chemistry</a:t>
            </a:r>
            <a:endParaRPr lang="en-US" sz="1600" b="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0" dirty="0">
                <a:solidFill>
                  <a:srgbClr val="000000"/>
                </a:solidFill>
              </a:rPr>
              <a:t>Generative models have the potential to address the “inverse problem” in chemical design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66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Shifting the Scope of Problems that can be Solved by Deep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647" y="1150027"/>
            <a:ext cx="7475261" cy="458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238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Generalizable Takeaways (for other domains)</a:t>
            </a:r>
          </a:p>
        </p:txBody>
      </p:sp>
      <p:sp>
        <p:nvSpPr>
          <p:cNvPr id="24" name="Content Placeholder 4"/>
          <p:cNvSpPr>
            <a:spLocks noGrp="1"/>
          </p:cNvSpPr>
          <p:nvPr>
            <p:ph idx="1"/>
          </p:nvPr>
        </p:nvSpPr>
        <p:spPr>
          <a:xfrm>
            <a:off x="265112" y="1131277"/>
            <a:ext cx="8595360" cy="467820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Help the Neural Network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</a:rPr>
              <a:t>Exploit domain-expert information to augment the data representation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Integrate Domain Knowledge with the Neural Network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</a:rPr>
              <a:t>Exploit existing models/tools/simulations developed by domain-expert to generate large labeled synthetic datasets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Knowledge is Hierarchical: Use that to your Advantage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</a:rPr>
              <a:t>Think about how knowledge was developed in historically, order it hierarchically and explore ways to replicate this process on the neural network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</a:rPr>
              <a:t>Push the limits of weak supervised learning, transfer learning, learning on related data, etc. may work better than you expect</a:t>
            </a:r>
          </a:p>
        </p:txBody>
      </p:sp>
    </p:spTree>
    <p:extLst>
      <p:ext uri="{BB962C8B-B14F-4D97-AF65-F5344CB8AC3E}">
        <p14:creationId xmlns:p14="http://schemas.microsoft.com/office/powerpoint/2010/main" val="16722640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684" y="2796325"/>
            <a:ext cx="8536691" cy="706964"/>
          </a:xfrm>
        </p:spPr>
        <p:txBody>
          <a:bodyPr/>
          <a:lstStyle/>
          <a:p>
            <a:pPr algn="ctr"/>
            <a:r>
              <a:rPr lang="en-US" sz="4000" dirty="0"/>
              <a:t>Questions?</a:t>
            </a:r>
            <a:br>
              <a:rPr lang="en-US" sz="4000" dirty="0"/>
            </a:br>
            <a:r>
              <a:rPr lang="en-US" sz="2800" dirty="0"/>
              <a:t>garrett.goh@pnnl.gov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8842375" y="5771886"/>
            <a:ext cx="301625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04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From Linear Regression to Deep Learning</a:t>
            </a:r>
          </a:p>
        </p:txBody>
      </p:sp>
      <p:sp>
        <p:nvSpPr>
          <p:cNvPr id="13" name="Content Placeholder 13"/>
          <p:cNvSpPr txBox="1">
            <a:spLocks/>
          </p:cNvSpPr>
          <p:nvPr/>
        </p:nvSpPr>
        <p:spPr>
          <a:xfrm>
            <a:off x="7185382" y="3133471"/>
            <a:ext cx="1796605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Input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(Features)</a:t>
            </a:r>
          </a:p>
        </p:txBody>
      </p:sp>
      <p:sp>
        <p:nvSpPr>
          <p:cNvPr id="14" name="Content Placeholder 13"/>
          <p:cNvSpPr txBox="1">
            <a:spLocks/>
          </p:cNvSpPr>
          <p:nvPr/>
        </p:nvSpPr>
        <p:spPr>
          <a:xfrm>
            <a:off x="5237280" y="3135137"/>
            <a:ext cx="1796605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3333FF"/>
                </a:solidFill>
              </a:rPr>
              <a:t>Output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3333FF"/>
                </a:solidFill>
              </a:rPr>
              <a:t>(Prediction)</a:t>
            </a:r>
          </a:p>
        </p:txBody>
      </p:sp>
      <p:cxnSp>
        <p:nvCxnSpPr>
          <p:cNvPr id="15" name="Straight Connector 14"/>
          <p:cNvCxnSpPr>
            <a:stCxn id="13" idx="0"/>
          </p:cNvCxnSpPr>
          <p:nvPr/>
        </p:nvCxnSpPr>
        <p:spPr>
          <a:xfrm flipH="1" flipV="1">
            <a:off x="7347770" y="2004311"/>
            <a:ext cx="735915" cy="112916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049834" y="2061724"/>
            <a:ext cx="85748" cy="1071747"/>
          </a:xfrm>
          <a:prstGeom prst="line">
            <a:avLst/>
          </a:prstGeom>
          <a:ln>
            <a:solidFill>
              <a:srgbClr val="3333F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961380" y="1511868"/>
                <a:ext cx="214501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3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380" y="1511868"/>
                <a:ext cx="2145010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2" y="1189357"/>
            <a:ext cx="5715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20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From Linear Regression to Deep Learning</a:t>
            </a:r>
            <a:endParaRPr lang="en-US" sz="2400" dirty="0"/>
          </a:p>
        </p:txBody>
      </p:sp>
      <p:sp>
        <p:nvSpPr>
          <p:cNvPr id="23" name="Content Placeholder 13"/>
          <p:cNvSpPr txBox="1">
            <a:spLocks/>
          </p:cNvSpPr>
          <p:nvPr/>
        </p:nvSpPr>
        <p:spPr>
          <a:xfrm>
            <a:off x="7063867" y="2961137"/>
            <a:ext cx="1796605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Input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(Features)</a:t>
            </a:r>
          </a:p>
        </p:txBody>
      </p:sp>
      <p:sp>
        <p:nvSpPr>
          <p:cNvPr id="24" name="Content Placeholder 13"/>
          <p:cNvSpPr txBox="1">
            <a:spLocks/>
          </p:cNvSpPr>
          <p:nvPr/>
        </p:nvSpPr>
        <p:spPr>
          <a:xfrm>
            <a:off x="5115765" y="2962803"/>
            <a:ext cx="1796605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3333FF"/>
                </a:solidFill>
              </a:rPr>
              <a:t>Output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3333FF"/>
                </a:solidFill>
              </a:rPr>
              <a:t>(Prediction)</a:t>
            </a:r>
          </a:p>
        </p:txBody>
      </p:sp>
      <p:cxnSp>
        <p:nvCxnSpPr>
          <p:cNvPr id="25" name="Straight Connector 24"/>
          <p:cNvCxnSpPr>
            <a:stCxn id="23" idx="0"/>
          </p:cNvCxnSpPr>
          <p:nvPr/>
        </p:nvCxnSpPr>
        <p:spPr>
          <a:xfrm flipH="1" flipV="1">
            <a:off x="7878611" y="2079031"/>
            <a:ext cx="83559" cy="88210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5751345" y="1946803"/>
            <a:ext cx="176973" cy="1014334"/>
          </a:xfrm>
          <a:prstGeom prst="line">
            <a:avLst/>
          </a:prstGeom>
          <a:ln>
            <a:solidFill>
              <a:srgbClr val="3333F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12" y="1547375"/>
            <a:ext cx="4850653" cy="32337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532604" y="1210251"/>
                <a:ext cx="2881110" cy="9333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604" y="1210251"/>
                <a:ext cx="2881110" cy="93339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409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From Linear Regression to Deep Learning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853" y="2542191"/>
            <a:ext cx="1754261" cy="116950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401568" y="2034237"/>
            <a:ext cx="2084832" cy="2185416"/>
          </a:xfrm>
          <a:prstGeom prst="ellipse">
            <a:avLst/>
          </a:prstGeom>
          <a:noFill/>
          <a:ln w="762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endCxn id="4" idx="2"/>
          </p:cNvCxnSpPr>
          <p:nvPr/>
        </p:nvCxnSpPr>
        <p:spPr>
          <a:xfrm flipV="1">
            <a:off x="2221992" y="3126945"/>
            <a:ext cx="1179576" cy="4572"/>
          </a:xfrm>
          <a:prstGeom prst="line">
            <a:avLst/>
          </a:prstGeom>
          <a:ln w="76200">
            <a:solidFill>
              <a:srgbClr val="000000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5486400" y="3122372"/>
            <a:ext cx="1179576" cy="4572"/>
          </a:xfrm>
          <a:prstGeom prst="line">
            <a:avLst/>
          </a:prstGeom>
          <a:ln w="76200">
            <a:solidFill>
              <a:srgbClr val="000000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13"/>
          <p:cNvSpPr txBox="1">
            <a:spLocks/>
          </p:cNvSpPr>
          <p:nvPr/>
        </p:nvSpPr>
        <p:spPr>
          <a:xfrm>
            <a:off x="789303" y="2988891"/>
            <a:ext cx="1796605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Input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(Features)</a:t>
            </a:r>
          </a:p>
        </p:txBody>
      </p:sp>
      <p:sp>
        <p:nvSpPr>
          <p:cNvPr id="8" name="Content Placeholder 13"/>
          <p:cNvSpPr txBox="1">
            <a:spLocks/>
          </p:cNvSpPr>
          <p:nvPr/>
        </p:nvSpPr>
        <p:spPr>
          <a:xfrm>
            <a:off x="6428103" y="2988891"/>
            <a:ext cx="1796605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3333FF"/>
                </a:solidFill>
              </a:rPr>
              <a:t>Output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3333FF"/>
                </a:solidFill>
              </a:rPr>
              <a:t>(Prediction)</a:t>
            </a:r>
          </a:p>
        </p:txBody>
      </p:sp>
    </p:spTree>
    <p:extLst>
      <p:ext uri="{BB962C8B-B14F-4D97-AF65-F5344CB8AC3E}">
        <p14:creationId xmlns:p14="http://schemas.microsoft.com/office/powerpoint/2010/main" val="2765677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2" y="165764"/>
            <a:ext cx="8536691" cy="706964"/>
          </a:xfrm>
        </p:spPr>
        <p:txBody>
          <a:bodyPr/>
          <a:lstStyle/>
          <a:p>
            <a:r>
              <a:rPr lang="en-US" sz="2800" dirty="0"/>
              <a:t>From Linear Regression to Deep Learning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1902458" y="1447804"/>
            <a:ext cx="5425390" cy="3390326"/>
            <a:chOff x="3818969" y="2079811"/>
            <a:chExt cx="11161050" cy="6974540"/>
          </a:xfrm>
        </p:grpSpPr>
        <p:grpSp>
          <p:nvGrpSpPr>
            <p:cNvPr id="5" name="Group 4"/>
            <p:cNvGrpSpPr/>
            <p:nvPr/>
          </p:nvGrpSpPr>
          <p:grpSpPr>
            <a:xfrm>
              <a:off x="3818969" y="2079811"/>
              <a:ext cx="6033243" cy="6974540"/>
              <a:chOff x="3818969" y="2079811"/>
              <a:chExt cx="6033243" cy="6974540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6884895" y="2850776"/>
                <a:ext cx="914400" cy="914400"/>
              </a:xfrm>
              <a:prstGeom prst="ellipse">
                <a:avLst/>
              </a:prstGeom>
              <a:noFill/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875931" y="7449671"/>
                <a:ext cx="914400" cy="914400"/>
              </a:xfrm>
              <a:prstGeom prst="ellipse">
                <a:avLst/>
              </a:prstGeom>
              <a:noFill/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884895" y="4383741"/>
                <a:ext cx="914400" cy="914400"/>
              </a:xfrm>
              <a:prstGeom prst="ellipse">
                <a:avLst/>
              </a:prstGeom>
              <a:noFill/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6884895" y="5916706"/>
                <a:ext cx="914400" cy="914400"/>
              </a:xfrm>
              <a:prstGeom prst="ellipse">
                <a:avLst/>
              </a:prstGeom>
              <a:noFill/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8937812" y="3594846"/>
                <a:ext cx="914400" cy="914400"/>
              </a:xfrm>
              <a:prstGeom prst="ellipse">
                <a:avLst/>
              </a:prstGeom>
              <a:noFill/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8937812" y="2079811"/>
                <a:ext cx="914400" cy="914400"/>
              </a:xfrm>
              <a:prstGeom prst="ellipse">
                <a:avLst/>
              </a:prstGeom>
              <a:noFill/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8937812" y="5109881"/>
                <a:ext cx="914400" cy="914400"/>
              </a:xfrm>
              <a:prstGeom prst="ellipse">
                <a:avLst/>
              </a:prstGeom>
              <a:noFill/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8937812" y="6624916"/>
                <a:ext cx="914400" cy="914400"/>
              </a:xfrm>
              <a:prstGeom prst="ellipse">
                <a:avLst/>
              </a:prstGeom>
              <a:noFill/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8937812" y="8139951"/>
                <a:ext cx="914400" cy="914400"/>
              </a:xfrm>
              <a:prstGeom prst="ellipse">
                <a:avLst/>
              </a:prstGeom>
              <a:noFill/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4957486" y="5109881"/>
                <a:ext cx="914400" cy="914400"/>
              </a:xfrm>
              <a:prstGeom prst="ellipse">
                <a:avLst/>
              </a:prstGeom>
              <a:noFill/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4957486" y="3594846"/>
                <a:ext cx="914400" cy="914400"/>
              </a:xfrm>
              <a:prstGeom prst="ellipse">
                <a:avLst/>
              </a:prstGeom>
              <a:noFill/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4957486" y="6624916"/>
                <a:ext cx="914400" cy="914400"/>
              </a:xfrm>
              <a:prstGeom prst="ellipse">
                <a:avLst/>
              </a:prstGeom>
              <a:noFill/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Connector 65"/>
              <p:cNvCxnSpPr>
                <a:stCxn id="54" idx="6"/>
                <a:endCxn id="59" idx="2"/>
              </p:cNvCxnSpPr>
              <p:nvPr/>
            </p:nvCxnSpPr>
            <p:spPr>
              <a:xfrm flipV="1">
                <a:off x="7799295" y="2537011"/>
                <a:ext cx="1138517" cy="77096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54" idx="6"/>
                <a:endCxn id="58" idx="2"/>
              </p:cNvCxnSpPr>
              <p:nvPr/>
            </p:nvCxnSpPr>
            <p:spPr>
              <a:xfrm>
                <a:off x="7799295" y="3307976"/>
                <a:ext cx="1138517" cy="74407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54" idx="6"/>
              </p:cNvCxnSpPr>
              <p:nvPr/>
            </p:nvCxnSpPr>
            <p:spPr>
              <a:xfrm>
                <a:off x="7799295" y="3307976"/>
                <a:ext cx="1138517" cy="214256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54" idx="6"/>
                <a:endCxn id="61" idx="2"/>
              </p:cNvCxnSpPr>
              <p:nvPr/>
            </p:nvCxnSpPr>
            <p:spPr>
              <a:xfrm>
                <a:off x="7799295" y="3307976"/>
                <a:ext cx="1138517" cy="377414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54" idx="6"/>
                <a:endCxn id="62" idx="2"/>
              </p:cNvCxnSpPr>
              <p:nvPr/>
            </p:nvCxnSpPr>
            <p:spPr>
              <a:xfrm>
                <a:off x="7799295" y="3307976"/>
                <a:ext cx="1138517" cy="528917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56" idx="6"/>
                <a:endCxn id="58" idx="2"/>
              </p:cNvCxnSpPr>
              <p:nvPr/>
            </p:nvCxnSpPr>
            <p:spPr>
              <a:xfrm flipV="1">
                <a:off x="7799295" y="4052046"/>
                <a:ext cx="1138517" cy="78889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56" idx="6"/>
                <a:endCxn id="59" idx="2"/>
              </p:cNvCxnSpPr>
              <p:nvPr/>
            </p:nvCxnSpPr>
            <p:spPr>
              <a:xfrm flipV="1">
                <a:off x="7799295" y="2537011"/>
                <a:ext cx="1138517" cy="230393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56" idx="6"/>
                <a:endCxn id="60" idx="2"/>
              </p:cNvCxnSpPr>
              <p:nvPr/>
            </p:nvCxnSpPr>
            <p:spPr>
              <a:xfrm>
                <a:off x="7799295" y="4840941"/>
                <a:ext cx="1138517" cy="72614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56" idx="6"/>
                <a:endCxn id="61" idx="2"/>
              </p:cNvCxnSpPr>
              <p:nvPr/>
            </p:nvCxnSpPr>
            <p:spPr>
              <a:xfrm>
                <a:off x="7799295" y="4840941"/>
                <a:ext cx="1138517" cy="224117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56" idx="6"/>
              </p:cNvCxnSpPr>
              <p:nvPr/>
            </p:nvCxnSpPr>
            <p:spPr>
              <a:xfrm>
                <a:off x="7799295" y="4840941"/>
                <a:ext cx="1138517" cy="375621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57" idx="6"/>
              </p:cNvCxnSpPr>
              <p:nvPr/>
            </p:nvCxnSpPr>
            <p:spPr>
              <a:xfrm flipV="1">
                <a:off x="7799295" y="2581836"/>
                <a:ext cx="1129553" cy="379207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57" idx="6"/>
                <a:endCxn id="58" idx="2"/>
              </p:cNvCxnSpPr>
              <p:nvPr/>
            </p:nvCxnSpPr>
            <p:spPr>
              <a:xfrm flipV="1">
                <a:off x="7799295" y="4052046"/>
                <a:ext cx="1138517" cy="232186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stCxn id="57" idx="6"/>
                <a:endCxn id="60" idx="2"/>
              </p:cNvCxnSpPr>
              <p:nvPr/>
            </p:nvCxnSpPr>
            <p:spPr>
              <a:xfrm flipV="1">
                <a:off x="7799295" y="5567081"/>
                <a:ext cx="1138517" cy="8068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57" idx="6"/>
                <a:endCxn id="61" idx="2"/>
              </p:cNvCxnSpPr>
              <p:nvPr/>
            </p:nvCxnSpPr>
            <p:spPr>
              <a:xfrm>
                <a:off x="7799295" y="6373906"/>
                <a:ext cx="1138517" cy="70821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57" idx="6"/>
                <a:endCxn id="62" idx="2"/>
              </p:cNvCxnSpPr>
              <p:nvPr/>
            </p:nvCxnSpPr>
            <p:spPr>
              <a:xfrm>
                <a:off x="7799295" y="6373906"/>
                <a:ext cx="1138517" cy="222324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55" idx="6"/>
                <a:endCxn id="62" idx="2"/>
              </p:cNvCxnSpPr>
              <p:nvPr/>
            </p:nvCxnSpPr>
            <p:spPr>
              <a:xfrm>
                <a:off x="7790331" y="7906871"/>
                <a:ext cx="1147481" cy="69028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55" idx="6"/>
                <a:endCxn id="61" idx="2"/>
              </p:cNvCxnSpPr>
              <p:nvPr/>
            </p:nvCxnSpPr>
            <p:spPr>
              <a:xfrm flipV="1">
                <a:off x="7790331" y="7082116"/>
                <a:ext cx="1147481" cy="82475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55" idx="6"/>
                <a:endCxn id="60" idx="2"/>
              </p:cNvCxnSpPr>
              <p:nvPr/>
            </p:nvCxnSpPr>
            <p:spPr>
              <a:xfrm flipV="1">
                <a:off x="7790331" y="5567081"/>
                <a:ext cx="1147481" cy="233979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55" idx="6"/>
                <a:endCxn id="58" idx="2"/>
              </p:cNvCxnSpPr>
              <p:nvPr/>
            </p:nvCxnSpPr>
            <p:spPr>
              <a:xfrm flipV="1">
                <a:off x="7790331" y="4052046"/>
                <a:ext cx="1147481" cy="38548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55" idx="6"/>
                <a:endCxn id="59" idx="2"/>
              </p:cNvCxnSpPr>
              <p:nvPr/>
            </p:nvCxnSpPr>
            <p:spPr>
              <a:xfrm flipV="1">
                <a:off x="7790331" y="2537011"/>
                <a:ext cx="1147481" cy="536986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64" idx="6"/>
                <a:endCxn id="54" idx="2"/>
              </p:cNvCxnSpPr>
              <p:nvPr/>
            </p:nvCxnSpPr>
            <p:spPr>
              <a:xfrm flipV="1">
                <a:off x="5871886" y="3307976"/>
                <a:ext cx="1013009" cy="74407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64" idx="6"/>
                <a:endCxn id="56" idx="2"/>
              </p:cNvCxnSpPr>
              <p:nvPr/>
            </p:nvCxnSpPr>
            <p:spPr>
              <a:xfrm>
                <a:off x="5871886" y="4052046"/>
                <a:ext cx="1013009" cy="78889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63" idx="6"/>
                <a:endCxn id="54" idx="2"/>
              </p:cNvCxnSpPr>
              <p:nvPr/>
            </p:nvCxnSpPr>
            <p:spPr>
              <a:xfrm flipV="1">
                <a:off x="5871886" y="3307976"/>
                <a:ext cx="1013009" cy="225910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64" idx="6"/>
                <a:endCxn id="55" idx="2"/>
              </p:cNvCxnSpPr>
              <p:nvPr/>
            </p:nvCxnSpPr>
            <p:spPr>
              <a:xfrm>
                <a:off x="5871886" y="4052046"/>
                <a:ext cx="1004045" cy="38548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63" idx="6"/>
                <a:endCxn id="56" idx="2"/>
              </p:cNvCxnSpPr>
              <p:nvPr/>
            </p:nvCxnSpPr>
            <p:spPr>
              <a:xfrm flipV="1">
                <a:off x="5871886" y="4840941"/>
                <a:ext cx="1013009" cy="72614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63" idx="6"/>
                <a:endCxn id="57" idx="2"/>
              </p:cNvCxnSpPr>
              <p:nvPr/>
            </p:nvCxnSpPr>
            <p:spPr>
              <a:xfrm>
                <a:off x="5871886" y="5567081"/>
                <a:ext cx="1013009" cy="8068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64" idx="6"/>
                <a:endCxn id="57" idx="2"/>
              </p:cNvCxnSpPr>
              <p:nvPr/>
            </p:nvCxnSpPr>
            <p:spPr>
              <a:xfrm>
                <a:off x="5871886" y="4052046"/>
                <a:ext cx="1013009" cy="232186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63" idx="6"/>
                <a:endCxn id="55" idx="2"/>
              </p:cNvCxnSpPr>
              <p:nvPr/>
            </p:nvCxnSpPr>
            <p:spPr>
              <a:xfrm>
                <a:off x="5871886" y="5567081"/>
                <a:ext cx="1004045" cy="233979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stCxn id="65" idx="6"/>
                <a:endCxn id="54" idx="2"/>
              </p:cNvCxnSpPr>
              <p:nvPr/>
            </p:nvCxnSpPr>
            <p:spPr>
              <a:xfrm flipV="1">
                <a:off x="5871886" y="3307976"/>
                <a:ext cx="1013009" cy="377414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65" idx="6"/>
                <a:endCxn id="56" idx="2"/>
              </p:cNvCxnSpPr>
              <p:nvPr/>
            </p:nvCxnSpPr>
            <p:spPr>
              <a:xfrm flipV="1">
                <a:off x="5871886" y="4840941"/>
                <a:ext cx="1013009" cy="224117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65" idx="6"/>
                <a:endCxn id="57" idx="2"/>
              </p:cNvCxnSpPr>
              <p:nvPr/>
            </p:nvCxnSpPr>
            <p:spPr>
              <a:xfrm flipV="1">
                <a:off x="5871886" y="6373906"/>
                <a:ext cx="1013009" cy="70821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stCxn id="65" idx="6"/>
                <a:endCxn id="55" idx="2"/>
              </p:cNvCxnSpPr>
              <p:nvPr/>
            </p:nvCxnSpPr>
            <p:spPr>
              <a:xfrm>
                <a:off x="5871886" y="7082116"/>
                <a:ext cx="1004045" cy="82475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>
                <a:endCxn id="65" idx="2"/>
              </p:cNvCxnSpPr>
              <p:nvPr/>
            </p:nvCxnSpPr>
            <p:spPr>
              <a:xfrm>
                <a:off x="3818969" y="7082116"/>
                <a:ext cx="1138517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818969" y="5567081"/>
                <a:ext cx="1138517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818969" y="4034115"/>
                <a:ext cx="1138517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/>
            <p:cNvGrpSpPr/>
            <p:nvPr/>
          </p:nvGrpSpPr>
          <p:grpSpPr>
            <a:xfrm flipH="1">
              <a:off x="8946776" y="2079811"/>
              <a:ext cx="6033243" cy="6974540"/>
              <a:chOff x="11053486" y="1909481"/>
              <a:chExt cx="6033243" cy="697454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14119412" y="2680446"/>
                <a:ext cx="914400" cy="914400"/>
              </a:xfrm>
              <a:prstGeom prst="ellipse">
                <a:avLst/>
              </a:prstGeom>
              <a:noFill/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110448" y="7279341"/>
                <a:ext cx="914400" cy="914400"/>
              </a:xfrm>
              <a:prstGeom prst="ellipse">
                <a:avLst/>
              </a:prstGeom>
              <a:noFill/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4119412" y="4213411"/>
                <a:ext cx="914400" cy="914400"/>
              </a:xfrm>
              <a:prstGeom prst="ellipse">
                <a:avLst/>
              </a:prstGeom>
              <a:noFill/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4119412" y="5746376"/>
                <a:ext cx="914400" cy="914400"/>
              </a:xfrm>
              <a:prstGeom prst="ellipse">
                <a:avLst/>
              </a:prstGeom>
              <a:noFill/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16172329" y="3424516"/>
                <a:ext cx="914400" cy="914400"/>
              </a:xfrm>
              <a:prstGeom prst="ellipse">
                <a:avLst/>
              </a:prstGeom>
              <a:noFill/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6172329" y="1909481"/>
                <a:ext cx="914400" cy="914400"/>
              </a:xfrm>
              <a:prstGeom prst="ellipse">
                <a:avLst/>
              </a:prstGeom>
              <a:noFill/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6172329" y="4939551"/>
                <a:ext cx="914400" cy="914400"/>
              </a:xfrm>
              <a:prstGeom prst="ellipse">
                <a:avLst/>
              </a:prstGeom>
              <a:noFill/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6172329" y="6454586"/>
                <a:ext cx="914400" cy="914400"/>
              </a:xfrm>
              <a:prstGeom prst="ellipse">
                <a:avLst/>
              </a:prstGeom>
              <a:noFill/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6172329" y="7969621"/>
                <a:ext cx="914400" cy="914400"/>
              </a:xfrm>
              <a:prstGeom prst="ellipse">
                <a:avLst/>
              </a:prstGeom>
              <a:noFill/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2192003" y="4939551"/>
                <a:ext cx="914400" cy="914400"/>
              </a:xfrm>
              <a:prstGeom prst="ellipse">
                <a:avLst/>
              </a:prstGeom>
              <a:noFill/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2192003" y="3424516"/>
                <a:ext cx="914400" cy="914400"/>
              </a:xfrm>
              <a:prstGeom prst="ellipse">
                <a:avLst/>
              </a:prstGeom>
              <a:noFill/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2192003" y="6454586"/>
                <a:ext cx="914400" cy="914400"/>
              </a:xfrm>
              <a:prstGeom prst="ellipse">
                <a:avLst/>
              </a:prstGeom>
              <a:noFill/>
              <a:ln w="762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/>
              <p:cNvCxnSpPr>
                <a:stCxn id="7" idx="6"/>
                <a:endCxn id="12" idx="2"/>
              </p:cNvCxnSpPr>
              <p:nvPr/>
            </p:nvCxnSpPr>
            <p:spPr>
              <a:xfrm flipV="1">
                <a:off x="15033812" y="2366681"/>
                <a:ext cx="1138517" cy="77096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7" idx="6"/>
                <a:endCxn id="11" idx="2"/>
              </p:cNvCxnSpPr>
              <p:nvPr/>
            </p:nvCxnSpPr>
            <p:spPr>
              <a:xfrm>
                <a:off x="15033812" y="3137646"/>
                <a:ext cx="1138517" cy="74407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7" idx="6"/>
              </p:cNvCxnSpPr>
              <p:nvPr/>
            </p:nvCxnSpPr>
            <p:spPr>
              <a:xfrm>
                <a:off x="15033812" y="3137646"/>
                <a:ext cx="1138517" cy="214256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7" idx="6"/>
                <a:endCxn id="14" idx="2"/>
              </p:cNvCxnSpPr>
              <p:nvPr/>
            </p:nvCxnSpPr>
            <p:spPr>
              <a:xfrm>
                <a:off x="15033812" y="3137646"/>
                <a:ext cx="1138517" cy="377414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7" idx="6"/>
                <a:endCxn id="15" idx="2"/>
              </p:cNvCxnSpPr>
              <p:nvPr/>
            </p:nvCxnSpPr>
            <p:spPr>
              <a:xfrm>
                <a:off x="15033812" y="3137646"/>
                <a:ext cx="1138517" cy="528917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9" idx="6"/>
                <a:endCxn id="11" idx="2"/>
              </p:cNvCxnSpPr>
              <p:nvPr/>
            </p:nvCxnSpPr>
            <p:spPr>
              <a:xfrm flipV="1">
                <a:off x="15033812" y="3881716"/>
                <a:ext cx="1138517" cy="78889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9" idx="6"/>
                <a:endCxn id="12" idx="2"/>
              </p:cNvCxnSpPr>
              <p:nvPr/>
            </p:nvCxnSpPr>
            <p:spPr>
              <a:xfrm flipV="1">
                <a:off x="15033812" y="2366681"/>
                <a:ext cx="1138517" cy="230393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9" idx="6"/>
                <a:endCxn id="13" idx="2"/>
              </p:cNvCxnSpPr>
              <p:nvPr/>
            </p:nvCxnSpPr>
            <p:spPr>
              <a:xfrm>
                <a:off x="15033812" y="4670611"/>
                <a:ext cx="1138517" cy="72614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9" idx="6"/>
                <a:endCxn id="14" idx="2"/>
              </p:cNvCxnSpPr>
              <p:nvPr/>
            </p:nvCxnSpPr>
            <p:spPr>
              <a:xfrm>
                <a:off x="15033812" y="4670611"/>
                <a:ext cx="1138517" cy="224117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9" idx="6"/>
              </p:cNvCxnSpPr>
              <p:nvPr/>
            </p:nvCxnSpPr>
            <p:spPr>
              <a:xfrm>
                <a:off x="15033812" y="4670611"/>
                <a:ext cx="1138517" cy="375621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10" idx="6"/>
              </p:cNvCxnSpPr>
              <p:nvPr/>
            </p:nvCxnSpPr>
            <p:spPr>
              <a:xfrm flipV="1">
                <a:off x="15033812" y="2411506"/>
                <a:ext cx="1129553" cy="379207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10" idx="6"/>
                <a:endCxn id="11" idx="2"/>
              </p:cNvCxnSpPr>
              <p:nvPr/>
            </p:nvCxnSpPr>
            <p:spPr>
              <a:xfrm flipV="1">
                <a:off x="15033812" y="3881716"/>
                <a:ext cx="1138517" cy="232186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10" idx="6"/>
                <a:endCxn id="13" idx="2"/>
              </p:cNvCxnSpPr>
              <p:nvPr/>
            </p:nvCxnSpPr>
            <p:spPr>
              <a:xfrm flipV="1">
                <a:off x="15033812" y="5396751"/>
                <a:ext cx="1138517" cy="8068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10" idx="6"/>
                <a:endCxn id="14" idx="2"/>
              </p:cNvCxnSpPr>
              <p:nvPr/>
            </p:nvCxnSpPr>
            <p:spPr>
              <a:xfrm>
                <a:off x="15033812" y="6203576"/>
                <a:ext cx="1138517" cy="70821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0" idx="6"/>
                <a:endCxn id="15" idx="2"/>
              </p:cNvCxnSpPr>
              <p:nvPr/>
            </p:nvCxnSpPr>
            <p:spPr>
              <a:xfrm>
                <a:off x="15033812" y="6203576"/>
                <a:ext cx="1138517" cy="222324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8" idx="6"/>
                <a:endCxn id="15" idx="2"/>
              </p:cNvCxnSpPr>
              <p:nvPr/>
            </p:nvCxnSpPr>
            <p:spPr>
              <a:xfrm>
                <a:off x="15024848" y="7736541"/>
                <a:ext cx="1147481" cy="69028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8" idx="6"/>
                <a:endCxn id="14" idx="2"/>
              </p:cNvCxnSpPr>
              <p:nvPr/>
            </p:nvCxnSpPr>
            <p:spPr>
              <a:xfrm flipV="1">
                <a:off x="15024848" y="6911786"/>
                <a:ext cx="1147481" cy="82475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8" idx="6"/>
                <a:endCxn id="13" idx="2"/>
              </p:cNvCxnSpPr>
              <p:nvPr/>
            </p:nvCxnSpPr>
            <p:spPr>
              <a:xfrm flipV="1">
                <a:off x="15024848" y="5396751"/>
                <a:ext cx="1147481" cy="233979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8" idx="6"/>
                <a:endCxn id="11" idx="2"/>
              </p:cNvCxnSpPr>
              <p:nvPr/>
            </p:nvCxnSpPr>
            <p:spPr>
              <a:xfrm flipV="1">
                <a:off x="15024848" y="3881716"/>
                <a:ext cx="1147481" cy="38548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8" idx="6"/>
                <a:endCxn id="12" idx="2"/>
              </p:cNvCxnSpPr>
              <p:nvPr/>
            </p:nvCxnSpPr>
            <p:spPr>
              <a:xfrm flipV="1">
                <a:off x="15024848" y="2366681"/>
                <a:ext cx="1147481" cy="536986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17" idx="6"/>
                <a:endCxn id="7" idx="2"/>
              </p:cNvCxnSpPr>
              <p:nvPr/>
            </p:nvCxnSpPr>
            <p:spPr>
              <a:xfrm flipV="1">
                <a:off x="13106403" y="3137646"/>
                <a:ext cx="1013009" cy="74407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17" idx="6"/>
                <a:endCxn id="9" idx="2"/>
              </p:cNvCxnSpPr>
              <p:nvPr/>
            </p:nvCxnSpPr>
            <p:spPr>
              <a:xfrm>
                <a:off x="13106403" y="3881716"/>
                <a:ext cx="1013009" cy="78889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16" idx="6"/>
                <a:endCxn id="7" idx="2"/>
              </p:cNvCxnSpPr>
              <p:nvPr/>
            </p:nvCxnSpPr>
            <p:spPr>
              <a:xfrm flipV="1">
                <a:off x="13106403" y="3137646"/>
                <a:ext cx="1013009" cy="225910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17" idx="6"/>
                <a:endCxn id="8" idx="2"/>
              </p:cNvCxnSpPr>
              <p:nvPr/>
            </p:nvCxnSpPr>
            <p:spPr>
              <a:xfrm>
                <a:off x="13106403" y="3881716"/>
                <a:ext cx="1004045" cy="38548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16" idx="6"/>
                <a:endCxn id="9" idx="2"/>
              </p:cNvCxnSpPr>
              <p:nvPr/>
            </p:nvCxnSpPr>
            <p:spPr>
              <a:xfrm flipV="1">
                <a:off x="13106403" y="4670611"/>
                <a:ext cx="1013009" cy="72614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16" idx="6"/>
                <a:endCxn id="10" idx="2"/>
              </p:cNvCxnSpPr>
              <p:nvPr/>
            </p:nvCxnSpPr>
            <p:spPr>
              <a:xfrm>
                <a:off x="13106403" y="5396751"/>
                <a:ext cx="1013009" cy="80682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17" idx="6"/>
                <a:endCxn id="10" idx="2"/>
              </p:cNvCxnSpPr>
              <p:nvPr/>
            </p:nvCxnSpPr>
            <p:spPr>
              <a:xfrm>
                <a:off x="13106403" y="3881716"/>
                <a:ext cx="1013009" cy="232186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16" idx="6"/>
                <a:endCxn id="8" idx="2"/>
              </p:cNvCxnSpPr>
              <p:nvPr/>
            </p:nvCxnSpPr>
            <p:spPr>
              <a:xfrm>
                <a:off x="13106403" y="5396751"/>
                <a:ext cx="1004045" cy="233979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18" idx="6"/>
                <a:endCxn id="7" idx="2"/>
              </p:cNvCxnSpPr>
              <p:nvPr/>
            </p:nvCxnSpPr>
            <p:spPr>
              <a:xfrm flipV="1">
                <a:off x="13106403" y="3137646"/>
                <a:ext cx="1013009" cy="377414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18" idx="6"/>
                <a:endCxn id="9" idx="2"/>
              </p:cNvCxnSpPr>
              <p:nvPr/>
            </p:nvCxnSpPr>
            <p:spPr>
              <a:xfrm flipV="1">
                <a:off x="13106403" y="4670611"/>
                <a:ext cx="1013009" cy="224117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18" idx="6"/>
                <a:endCxn id="10" idx="2"/>
              </p:cNvCxnSpPr>
              <p:nvPr/>
            </p:nvCxnSpPr>
            <p:spPr>
              <a:xfrm flipV="1">
                <a:off x="13106403" y="6203576"/>
                <a:ext cx="1013009" cy="70821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18" idx="6"/>
                <a:endCxn id="8" idx="2"/>
              </p:cNvCxnSpPr>
              <p:nvPr/>
            </p:nvCxnSpPr>
            <p:spPr>
              <a:xfrm>
                <a:off x="13106403" y="6911786"/>
                <a:ext cx="1004045" cy="824755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endCxn id="18" idx="2"/>
              </p:cNvCxnSpPr>
              <p:nvPr/>
            </p:nvCxnSpPr>
            <p:spPr>
              <a:xfrm>
                <a:off x="11053486" y="6911786"/>
                <a:ext cx="1138517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11053486" y="5396751"/>
                <a:ext cx="1138517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11053486" y="3863785"/>
                <a:ext cx="1138517" cy="0"/>
              </a:xfrm>
              <a:prstGeom prst="line">
                <a:avLst/>
              </a:prstGeom>
              <a:ln w="571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1" name="Content Placeholder 13"/>
          <p:cNvSpPr txBox="1">
            <a:spLocks/>
          </p:cNvSpPr>
          <p:nvPr/>
        </p:nvSpPr>
        <p:spPr>
          <a:xfrm>
            <a:off x="265112" y="2752642"/>
            <a:ext cx="1796605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Input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(Features)</a:t>
            </a:r>
          </a:p>
        </p:txBody>
      </p:sp>
      <p:sp>
        <p:nvSpPr>
          <p:cNvPr id="102" name="Content Placeholder 13"/>
          <p:cNvSpPr txBox="1">
            <a:spLocks/>
          </p:cNvSpPr>
          <p:nvPr/>
        </p:nvSpPr>
        <p:spPr>
          <a:xfrm>
            <a:off x="7262482" y="2752642"/>
            <a:ext cx="1796605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3333FF"/>
                </a:solidFill>
              </a:rPr>
              <a:t>Output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3333FF"/>
                </a:solidFill>
              </a:rPr>
              <a:t>(Prediction)</a:t>
            </a:r>
          </a:p>
        </p:txBody>
      </p:sp>
      <p:sp>
        <p:nvSpPr>
          <p:cNvPr id="103" name="Content Placeholder 13"/>
          <p:cNvSpPr txBox="1">
            <a:spLocks/>
          </p:cNvSpPr>
          <p:nvPr/>
        </p:nvSpPr>
        <p:spPr>
          <a:xfrm>
            <a:off x="3288724" y="872728"/>
            <a:ext cx="261525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0000"/>
                </a:solidFill>
              </a:rPr>
              <a:t>Many Hidden Layers</a:t>
            </a:r>
          </a:p>
        </p:txBody>
      </p:sp>
      <p:sp>
        <p:nvSpPr>
          <p:cNvPr id="104" name="Right Brace 103"/>
          <p:cNvSpPr/>
          <p:nvPr/>
        </p:nvSpPr>
        <p:spPr>
          <a:xfrm rot="16200000">
            <a:off x="4424901" y="119563"/>
            <a:ext cx="342900" cy="2469809"/>
          </a:xfrm>
          <a:prstGeom prst="rightBrac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05" name="Content Placeholder 13"/>
          <p:cNvSpPr txBox="1">
            <a:spLocks/>
          </p:cNvSpPr>
          <p:nvPr/>
        </p:nvSpPr>
        <p:spPr>
          <a:xfrm>
            <a:off x="1790387" y="4837376"/>
            <a:ext cx="594203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solidFill>
                  <a:srgbClr val="000000"/>
                </a:solidFill>
              </a:rPr>
              <a:t>M</a:t>
            </a:r>
            <a:r>
              <a:rPr lang="en-US" b="1" dirty="0">
                <a:solidFill>
                  <a:srgbClr val="000000"/>
                </a:solidFill>
              </a:rPr>
              <a:t>ulti-</a:t>
            </a:r>
            <a:r>
              <a:rPr lang="en-US" sz="2800" b="1" dirty="0">
                <a:solidFill>
                  <a:srgbClr val="000000"/>
                </a:solidFill>
              </a:rPr>
              <a:t>L</a:t>
            </a:r>
            <a:r>
              <a:rPr lang="en-US" b="1" dirty="0">
                <a:solidFill>
                  <a:srgbClr val="000000"/>
                </a:solidFill>
              </a:rPr>
              <a:t>ayer </a:t>
            </a:r>
            <a:r>
              <a:rPr lang="en-US" sz="2800" b="1" dirty="0">
                <a:solidFill>
                  <a:srgbClr val="000000"/>
                </a:solidFill>
              </a:rPr>
              <a:t>P</a:t>
            </a:r>
            <a:r>
              <a:rPr lang="en-US" b="1" dirty="0">
                <a:solidFill>
                  <a:srgbClr val="000000"/>
                </a:solidFill>
              </a:rPr>
              <a:t>erceptron (MLP)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929071223"/>
      </p:ext>
    </p:extLst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theme/theme1.xml><?xml version="1.0" encoding="utf-8"?>
<a:theme xmlns:a="http://schemas.openxmlformats.org/drawingml/2006/main" name="PNNL Platinum Theme">
  <a:themeElements>
    <a:clrScheme name="PNNL v1">
      <a:dk1>
        <a:srgbClr val="707276"/>
      </a:dk1>
      <a:lt1>
        <a:srgbClr val="FFFFFF"/>
      </a:lt1>
      <a:dk2>
        <a:srgbClr val="D57500"/>
      </a:dk2>
      <a:lt2>
        <a:srgbClr val="B2B3B5"/>
      </a:lt2>
      <a:accent1>
        <a:srgbClr val="A83C0F"/>
      </a:accent1>
      <a:accent2>
        <a:srgbClr val="242424"/>
      </a:accent2>
      <a:accent3>
        <a:srgbClr val="F1AB00"/>
      </a:accent3>
      <a:accent4>
        <a:srgbClr val="007229"/>
      </a:accent4>
      <a:accent5>
        <a:srgbClr val="C10435"/>
      </a:accent5>
      <a:accent6>
        <a:srgbClr val="007FAC"/>
      </a:accent6>
      <a:hlink>
        <a:srgbClr val="003698"/>
      </a:hlink>
      <a:folHlink>
        <a:srgbClr val="8A075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NNL Silver Theme">
  <a:themeElements>
    <a:clrScheme name="PNNL v1">
      <a:dk1>
        <a:srgbClr val="707276"/>
      </a:dk1>
      <a:lt1>
        <a:srgbClr val="FFFFFF"/>
      </a:lt1>
      <a:dk2>
        <a:srgbClr val="D57500"/>
      </a:dk2>
      <a:lt2>
        <a:srgbClr val="B2B3B5"/>
      </a:lt2>
      <a:accent1>
        <a:srgbClr val="A83C0F"/>
      </a:accent1>
      <a:accent2>
        <a:srgbClr val="242424"/>
      </a:accent2>
      <a:accent3>
        <a:srgbClr val="F1AB00"/>
      </a:accent3>
      <a:accent4>
        <a:srgbClr val="007229"/>
      </a:accent4>
      <a:accent5>
        <a:srgbClr val="C10435"/>
      </a:accent5>
      <a:accent6>
        <a:srgbClr val="007FAC"/>
      </a:accent6>
      <a:hlink>
        <a:srgbClr val="003698"/>
      </a:hlink>
      <a:folHlink>
        <a:srgbClr val="8A075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NNL White Theme">
  <a:themeElements>
    <a:clrScheme name="PNNL v1">
      <a:dk1>
        <a:srgbClr val="707276"/>
      </a:dk1>
      <a:lt1>
        <a:srgbClr val="FFFFFF"/>
      </a:lt1>
      <a:dk2>
        <a:srgbClr val="D57500"/>
      </a:dk2>
      <a:lt2>
        <a:srgbClr val="B2B3B5"/>
      </a:lt2>
      <a:accent1>
        <a:srgbClr val="A83C0F"/>
      </a:accent1>
      <a:accent2>
        <a:srgbClr val="242424"/>
      </a:accent2>
      <a:accent3>
        <a:srgbClr val="F1AB00"/>
      </a:accent3>
      <a:accent4>
        <a:srgbClr val="007229"/>
      </a:accent4>
      <a:accent5>
        <a:srgbClr val="C10435"/>
      </a:accent5>
      <a:accent6>
        <a:srgbClr val="007FAC"/>
      </a:accent6>
      <a:hlink>
        <a:srgbClr val="003698"/>
      </a:hlink>
      <a:folHlink>
        <a:srgbClr val="8A075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Ion Boardroom">
  <a:themeElements>
    <a:clrScheme name="Custom 7">
      <a:dk1>
        <a:srgbClr val="414148"/>
      </a:dk1>
      <a:lt1>
        <a:srgbClr val="DFE1DF"/>
      </a:lt1>
      <a:dk2>
        <a:srgbClr val="37122B"/>
      </a:dk2>
      <a:lt2>
        <a:srgbClr val="FFFFFF"/>
      </a:lt2>
      <a:accent1>
        <a:srgbClr val="851950"/>
      </a:accent1>
      <a:accent2>
        <a:srgbClr val="D77B27"/>
      </a:accent2>
      <a:accent3>
        <a:srgbClr val="BE1E35"/>
      </a:accent3>
      <a:accent4>
        <a:srgbClr val="0081A7"/>
      </a:accent4>
      <a:accent5>
        <a:srgbClr val="6E963D"/>
      </a:accent5>
      <a:accent6>
        <a:srgbClr val="B1B4B2"/>
      </a:accent6>
      <a:hlink>
        <a:srgbClr val="D77B27"/>
      </a:hlink>
      <a:folHlink>
        <a:srgbClr val="BE1E3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_2018_FlashTalk.pptx" id="{7B48465C-B1A5-45F0-A5A5-7D1004EC1BD4}" vid="{02DB8F0F-39BB-4A1A-B5E5-5E2FE7238ED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9877FF-A48D-4A25-8738-442FD07AD4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92EF5D1-8BDA-4F5A-B542-E68EB322F5BE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A9F2011-32CF-4C7C-8065-4905615DDB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PNNL_Powerpoint_Template.potx</Template>
  <TotalTime>4845</TotalTime>
  <Words>2634</Words>
  <Application>Microsoft Office PowerPoint</Application>
  <PresentationFormat>On-screen Show (4:3)</PresentationFormat>
  <Paragraphs>350</Paragraphs>
  <Slides>56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Arial</vt:lpstr>
      <vt:lpstr>Calibri</vt:lpstr>
      <vt:lpstr>Cambria Math</vt:lpstr>
      <vt:lpstr>Century Gothic</vt:lpstr>
      <vt:lpstr>Tahoma</vt:lpstr>
      <vt:lpstr>Times New Roman</vt:lpstr>
      <vt:lpstr>Wingdings</vt:lpstr>
      <vt:lpstr>Wingdings 3</vt:lpstr>
      <vt:lpstr>PNNL Platinum Theme</vt:lpstr>
      <vt:lpstr>PNNL Silver Theme</vt:lpstr>
      <vt:lpstr>PNNL White Theme</vt:lpstr>
      <vt:lpstr>Ion Boardroom</vt:lpstr>
      <vt:lpstr>Advancing the Chemical Sciences through Deep Learning</vt:lpstr>
      <vt:lpstr>Acknowledgements</vt:lpstr>
      <vt:lpstr>Overview</vt:lpstr>
      <vt:lpstr>Deep Learning 101</vt:lpstr>
      <vt:lpstr>What is Deep Learning?</vt:lpstr>
      <vt:lpstr>From Linear Regression to Deep Learning</vt:lpstr>
      <vt:lpstr>From Linear Regression to Deep Learning</vt:lpstr>
      <vt:lpstr>From Linear Regression to Deep Learning</vt:lpstr>
      <vt:lpstr>From Linear Regression to Deep Learning</vt:lpstr>
      <vt:lpstr>Recent Trends in Deep Learning</vt:lpstr>
      <vt:lpstr>Why Deep Learning Today?</vt:lpstr>
      <vt:lpstr>What makes Deep Learning better than other Machine Learning algorithms?</vt:lpstr>
      <vt:lpstr>What makes Deep Learning better than other Machine Learning algorithms?</vt:lpstr>
      <vt:lpstr>Documented Deep Learning Success in Tech</vt:lpstr>
      <vt:lpstr>Deep Learning &amp; Chemistry</vt:lpstr>
      <vt:lpstr>Key Goals in R&amp;D in the Chemical Sciences</vt:lpstr>
      <vt:lpstr>Recent Advances in Deep Learning in Chemistry</vt:lpstr>
      <vt:lpstr>Conventional Approach to Using Deep Learning in Chemistry</vt:lpstr>
      <vt:lpstr>Our Approach to Using Deep Learning in Chemistry</vt:lpstr>
      <vt:lpstr>Learning Directly From Data</vt:lpstr>
      <vt:lpstr>Deep Learning Models Predict Many Properties</vt:lpstr>
      <vt:lpstr>Introduction to Convolutional Neural Networks (CNN)</vt:lpstr>
      <vt:lpstr>Introduction to Convolutional Neural Networks (CNN)</vt:lpstr>
      <vt:lpstr>Chemception: Learning Directly from Image Data to Predict Diverse Properties</vt:lpstr>
      <vt:lpstr>Chemception: Learning Directly from Image Data to Predict Diverse Properties</vt:lpstr>
      <vt:lpstr>Using “unsophisticated” raw data is a viable strategy</vt:lpstr>
      <vt:lpstr>Using “unsophisticated” raw data is a viable strategy</vt:lpstr>
      <vt:lpstr>Using “unsophisticated” raw data is a viable strategy</vt:lpstr>
      <vt:lpstr>Integrating Domain Knowledge into Training Data</vt:lpstr>
      <vt:lpstr>Issues with Chemical Data: One Leg of the Tripod is Missing</vt:lpstr>
      <vt:lpstr>Augmented Chemception: Improving Performance with Local Annotations</vt:lpstr>
      <vt:lpstr>Neural Networks use Local Annotations to Develop Better Representations</vt:lpstr>
      <vt:lpstr>Neural Networks use Local Annotations to Develop Better Representations</vt:lpstr>
      <vt:lpstr>Neural Networks use Local Annotations to Develop Better Representations</vt:lpstr>
      <vt:lpstr>Towards Interpretation of Deep Neural Networks</vt:lpstr>
      <vt:lpstr>SMILES2vec: Learning Directly from Text Data to Predict Diverse Properties</vt:lpstr>
      <vt:lpstr>SMILES2vec: Learning Directly from Text Data to Predict Diverse Properties</vt:lpstr>
      <vt:lpstr>A Chemical Text Representation is as Good as Images</vt:lpstr>
      <vt:lpstr>A Chemical Text Representation is as Good as Images</vt:lpstr>
      <vt:lpstr>A Chemical Text Representation is as Good as Images</vt:lpstr>
      <vt:lpstr>An Interpretable SMILES2vec using a Solubility Dataset Example</vt:lpstr>
      <vt:lpstr>Training a “Smarter” Neural Network “Chemist”</vt:lpstr>
      <vt:lpstr>ChemNet: A Pre-Trained(“Taught”) Model using Weak Supervision</vt:lpstr>
      <vt:lpstr>ChemNet: A Pre-Trained(“Taught”) Model using Weak Supervision</vt:lpstr>
      <vt:lpstr>Plug-and-Play Neural Network for Small Molecule Property Prediction</vt:lpstr>
      <vt:lpstr>Plug-and-Play Neural Network for Small Molecule Property Prediction</vt:lpstr>
      <vt:lpstr>Plug-and-Play Neural Network for Small Molecule Property Prediction</vt:lpstr>
      <vt:lpstr>ChemNet-derived Models are state-of-the-art relative to other DL models</vt:lpstr>
      <vt:lpstr>Towards Molecular Generation</vt:lpstr>
      <vt:lpstr>GenChem Can Potentially Identify Compounds</vt:lpstr>
      <vt:lpstr>GenChem Can Potentially Identify Compounds</vt:lpstr>
      <vt:lpstr>Conclusion &amp; Outlook</vt:lpstr>
      <vt:lpstr>Conclusion</vt:lpstr>
      <vt:lpstr>Shifting the Scope of Problems that can be Solved by Deep Learning</vt:lpstr>
      <vt:lpstr>Generalizable Takeaways (for other domains)</vt:lpstr>
      <vt:lpstr>Questions? garrett.goh@pnnl.gov</vt:lpstr>
    </vt:vector>
  </TitlesOfParts>
  <Company>Pacific Northwest National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Christopher DeGraaf</dc:creator>
  <cp:lastModifiedBy>18640174382@163.com</cp:lastModifiedBy>
  <cp:revision>245</cp:revision>
  <dcterms:created xsi:type="dcterms:W3CDTF">2011-07-01T00:09:34Z</dcterms:created>
  <dcterms:modified xsi:type="dcterms:W3CDTF">2018-06-25T03:00:34Z</dcterms:modified>
</cp:coreProperties>
</file>